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4"/>
  </p:notesMasterIdLst>
  <p:sldIdLst>
    <p:sldId id="277"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56" r:id="rId22"/>
    <p:sldId id="257" r:id="rId23"/>
    <p:sldId id="258" r:id="rId24"/>
    <p:sldId id="259" r:id="rId25"/>
    <p:sldId id="260" r:id="rId26"/>
    <p:sldId id="261" r:id="rId27"/>
    <p:sldId id="263" r:id="rId28"/>
    <p:sldId id="262"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97" r:id="rId42"/>
    <p:sldId id="276" r:id="rId43"/>
  </p:sldIdLst>
  <p:sldSz cx="14630400" cy="8229600"/>
  <p:notesSz cx="8229600" cy="14630400"/>
  <p:embeddedFontLst>
    <p:embeddedFont>
      <p:font typeface="Lato" panose="020F0502020204030203" pitchFamily="34" charset="0"/>
      <p:regular r:id="rId45"/>
      <p:bold r:id="rId46"/>
      <p:italic r:id="rId47"/>
      <p:boldItalic r:id="rId48"/>
    </p:embeddedFont>
    <p:embeddedFont>
      <p:font typeface="Lato Bold" panose="020F0502020204030203" charset="0"/>
      <p:bold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30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https://www.researchgate.net</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https://i.pinimg.com</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https://d16qt3wv6xm098.cloudfront.net</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https://www.thelancet.com</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https://0701.static.prezi.com</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https://i.pinimg.com</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https://image.slidesharecdn.com</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https://www.shecares.com</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https://www.frontiersin.org</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https://i.pinimg.com</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https://upload.wikimedia.org</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https://theforceforhealth.com</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https://upload.wikimedia.org</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https://healthjade.com</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FFEF-4D56-1127-F1B0-AD049C8D3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4B4555-D663-DEC2-EBD2-86295BA58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FA878D-59CE-027C-E90F-C2E28CF82D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92B50F-210D-6AA1-7970-A315E3FE0AF1}"/>
              </a:ext>
            </a:extLst>
          </p:cNvPr>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24059992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35893346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DD56B-690B-5EE6-EE51-118E710C1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616BE6-4F5D-162F-1621-0BA3D887EC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4ADD00-AD02-8457-9326-CA3F7ECFA5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50266F-6013-63DD-7136-32B8C9A3BC5C}"/>
              </a:ext>
            </a:extLst>
          </p:cNvPr>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673821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https://sp-uploads.s3.amazonaws.com</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https://i.pinimg.com</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https://s3-us-west-2.amazonaws.com</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https://image.slidesharecdn.com</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https://image.slidesharecdn.com</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518782" y="2268880"/>
            <a:ext cx="10297989" cy="3362723"/>
          </a:xfrm>
          <a:prstGeom prst="rect">
            <a:avLst/>
          </a:prstGeom>
          <a:noFill/>
          <a:ln/>
        </p:spPr>
        <p:txBody>
          <a:bodyPr wrap="square" rtlCol="0" anchor="ctr"/>
          <a:lstStyle/>
          <a:p>
            <a:pPr algn="ctr"/>
            <a:r>
              <a:rPr lang="en-US" sz="4800" b="1" dirty="0">
                <a:solidFill>
                  <a:srgbClr val="000000"/>
                </a:solidFill>
                <a:latin typeface="Optima" pitchFamily="34" charset="0"/>
                <a:ea typeface="Optima" pitchFamily="34" charset="-122"/>
                <a:cs typeface="Optima" pitchFamily="34" charset="-120"/>
              </a:rPr>
              <a:t>Endocrine System In Detail</a:t>
            </a:r>
          </a:p>
          <a:p>
            <a:pPr algn="ctr"/>
            <a:endParaRPr lang="en-US" sz="4800" b="1" dirty="0">
              <a:solidFill>
                <a:srgbClr val="000000"/>
              </a:solidFill>
              <a:latin typeface="Optima" pitchFamily="34" charset="0"/>
              <a:ea typeface="Optima"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p:cNvSpPr/>
          <p:nvPr/>
        </p:nvSpPr>
        <p:spPr>
          <a:xfrm>
            <a:off x="731520" y="365760"/>
            <a:ext cx="13167360" cy="1316736"/>
          </a:xfrm>
          <a:prstGeom prst="rect">
            <a:avLst/>
          </a:prstGeom>
          <a:noFill/>
          <a:ln/>
        </p:spPr>
        <p:txBody>
          <a:bodyPr wrap="square" rtlCol="0" anchor="ctr"/>
          <a:lstStyle/>
          <a:p>
            <a:r>
              <a:rPr lang="en-US" sz="3840" b="1" dirty="0">
                <a:solidFill>
                  <a:srgbClr val="000000"/>
                </a:solidFill>
                <a:latin typeface="Optima" pitchFamily="34" charset="0"/>
                <a:ea typeface="Optima" pitchFamily="34" charset="-122"/>
                <a:cs typeface="Optima" pitchFamily="34" charset="-120"/>
              </a:rPr>
              <a:t>Feedback Mechanisms</a:t>
            </a:r>
            <a:endParaRPr lang="en-US" sz="3840" dirty="0"/>
          </a:p>
        </p:txBody>
      </p:sp>
      <p:sp>
        <p:nvSpPr>
          <p:cNvPr id="5" name="Text 1"/>
          <p:cNvSpPr/>
          <p:nvPr/>
        </p:nvSpPr>
        <p:spPr>
          <a:xfrm>
            <a:off x="731520" y="1828800"/>
            <a:ext cx="10417072" cy="5120640"/>
          </a:xfrm>
          <a:prstGeom prst="rect">
            <a:avLst/>
          </a:prstGeom>
          <a:noFill/>
          <a:ln/>
        </p:spPr>
        <p:txBody>
          <a:bodyPr wrap="square" rtlCol="0" anchor="t"/>
          <a:lstStyle/>
          <a:p>
            <a:r>
              <a:rPr lang="en-US" sz="2560" dirty="0">
                <a:solidFill>
                  <a:srgbClr val="000000"/>
                </a:solidFill>
                <a:latin typeface="Optima" pitchFamily="34" charset="0"/>
                <a:ea typeface="Optima" pitchFamily="34" charset="-122"/>
                <a:cs typeface="Optima" pitchFamily="34" charset="-120"/>
              </a:rPr>
              <a:t>The endocrine system relies on feedback mechanisms to maintain homeostasis.</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Negative feedback loops inhibit hormone production when levels are adequate.</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Positive feedback loops amplify hormone production in response to specific stimuli.</a:t>
            </a:r>
            <a:endParaRPr lang="en-US" sz="256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ttps://search-letsfade-com.herokuapp.com/proxy?url=https://i.pinimg.com/originals/ef/a3/6c/efa36c6fa340bebb5ef3d56524fe1b9a.png"/>
          <p:cNvPicPr>
            <a:picLocks noChangeAspect="1"/>
          </p:cNvPicPr>
          <p:nvPr/>
        </p:nvPicPr>
        <p:blipFill>
          <a:blip r:embed="rId3"/>
          <a:stretch>
            <a:fillRect/>
          </a:stretch>
        </p:blipFill>
        <p:spPr>
          <a:xfrm>
            <a:off x="7315200" y="1828800"/>
            <a:ext cx="6583680" cy="5120640"/>
          </a:xfrm>
          <a:prstGeom prst="rect">
            <a:avLst/>
          </a:prstGeom>
        </p:spPr>
      </p:pic>
      <p:sp>
        <p:nvSpPr>
          <p:cNvPr id="4" name="Text 0"/>
          <p:cNvSpPr/>
          <p:nvPr/>
        </p:nvSpPr>
        <p:spPr>
          <a:xfrm>
            <a:off x="731520" y="365760"/>
            <a:ext cx="13167360" cy="1316736"/>
          </a:xfrm>
          <a:prstGeom prst="rect">
            <a:avLst/>
          </a:prstGeom>
          <a:noFill/>
          <a:ln/>
        </p:spPr>
        <p:txBody>
          <a:bodyPr wrap="square" rtlCol="0" anchor="ctr"/>
          <a:lstStyle/>
          <a:p>
            <a:r>
              <a:rPr lang="en-US" sz="3840" b="1" dirty="0">
                <a:solidFill>
                  <a:srgbClr val="000000"/>
                </a:solidFill>
                <a:latin typeface="Optima" pitchFamily="34" charset="0"/>
                <a:ea typeface="Optima" pitchFamily="34" charset="-122"/>
                <a:cs typeface="Optima" pitchFamily="34" charset="-120"/>
              </a:rPr>
              <a:t>Hormonal Disorders</a:t>
            </a:r>
            <a:endParaRPr lang="en-US" sz="3840" dirty="0"/>
          </a:p>
        </p:txBody>
      </p:sp>
      <p:sp>
        <p:nvSpPr>
          <p:cNvPr id="5" name="Text 1"/>
          <p:cNvSpPr/>
          <p:nvPr/>
        </p:nvSpPr>
        <p:spPr>
          <a:xfrm>
            <a:off x="731520" y="1828800"/>
            <a:ext cx="6583680" cy="5120640"/>
          </a:xfrm>
          <a:prstGeom prst="rect">
            <a:avLst/>
          </a:prstGeom>
          <a:noFill/>
          <a:ln/>
        </p:spPr>
        <p:txBody>
          <a:bodyPr wrap="square" rtlCol="0" anchor="t"/>
          <a:lstStyle/>
          <a:p>
            <a:r>
              <a:rPr lang="en-US" sz="2560" dirty="0">
                <a:solidFill>
                  <a:srgbClr val="000000"/>
                </a:solidFill>
                <a:latin typeface="Optima" pitchFamily="34" charset="0"/>
                <a:ea typeface="Optima" pitchFamily="34" charset="-122"/>
                <a:cs typeface="Optima" pitchFamily="34" charset="-120"/>
              </a:rPr>
              <a:t>Hormonal imbalances can lead to various disorders affecting health and well-being.</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Common disorders include diabetes, thyroid diseases, and adrenal insufficiency.</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Early diagnosis and treatment are crucial for managing these conditions effectively.</a:t>
            </a:r>
            <a:endParaRPr lang="en-US" sz="256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ttps://search-letsfade-com.herokuapp.com/proxy?url=https://d16qt3wv6xm098.cloudfront.net/8LtTlyMyTE6f6rtM2gryDqqBRCup_gpe/_.jpg"/>
          <p:cNvPicPr>
            <a:picLocks noChangeAspect="1"/>
          </p:cNvPicPr>
          <p:nvPr/>
        </p:nvPicPr>
        <p:blipFill>
          <a:blip r:embed="rId3"/>
          <a:stretch>
            <a:fillRect/>
          </a:stretch>
        </p:blipFill>
        <p:spPr>
          <a:xfrm>
            <a:off x="7315200" y="1828800"/>
            <a:ext cx="6583680" cy="5120640"/>
          </a:xfrm>
          <a:prstGeom prst="rect">
            <a:avLst/>
          </a:prstGeom>
        </p:spPr>
      </p:pic>
      <p:sp>
        <p:nvSpPr>
          <p:cNvPr id="4" name="Text 0"/>
          <p:cNvSpPr/>
          <p:nvPr/>
        </p:nvSpPr>
        <p:spPr>
          <a:xfrm>
            <a:off x="731520" y="365760"/>
            <a:ext cx="13167360" cy="1316736"/>
          </a:xfrm>
          <a:prstGeom prst="rect">
            <a:avLst/>
          </a:prstGeom>
          <a:noFill/>
          <a:ln/>
        </p:spPr>
        <p:txBody>
          <a:bodyPr wrap="square" rtlCol="0" anchor="ctr"/>
          <a:lstStyle/>
          <a:p>
            <a:r>
              <a:rPr lang="en-US" sz="3840" b="1" dirty="0">
                <a:solidFill>
                  <a:srgbClr val="000000"/>
                </a:solidFill>
                <a:latin typeface="Optima" pitchFamily="34" charset="0"/>
                <a:ea typeface="Optima" pitchFamily="34" charset="-122"/>
                <a:cs typeface="Optima" pitchFamily="34" charset="-120"/>
              </a:rPr>
              <a:t>The Role of the Hypothalamus</a:t>
            </a:r>
            <a:endParaRPr lang="en-US" sz="3840" dirty="0"/>
          </a:p>
        </p:txBody>
      </p:sp>
      <p:sp>
        <p:nvSpPr>
          <p:cNvPr id="5" name="Text 1"/>
          <p:cNvSpPr/>
          <p:nvPr/>
        </p:nvSpPr>
        <p:spPr>
          <a:xfrm>
            <a:off x="731520" y="1828800"/>
            <a:ext cx="6583680" cy="5120640"/>
          </a:xfrm>
          <a:prstGeom prst="rect">
            <a:avLst/>
          </a:prstGeom>
          <a:noFill/>
          <a:ln/>
        </p:spPr>
        <p:txBody>
          <a:bodyPr wrap="square" rtlCol="0" anchor="t"/>
          <a:lstStyle/>
          <a:p>
            <a:r>
              <a:rPr lang="en-US" sz="2560" dirty="0">
                <a:solidFill>
                  <a:srgbClr val="000000"/>
                </a:solidFill>
                <a:latin typeface="Optima" pitchFamily="34" charset="0"/>
                <a:ea typeface="Optima" pitchFamily="34" charset="-122"/>
                <a:cs typeface="Optima" pitchFamily="34" charset="-120"/>
              </a:rPr>
              <a:t>The hypothalamus links the nervous system to the endocrine system.</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It regulates the pituitary gland and produces hormones that control body temperature and hunger.</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The hypothalamus plays a key role in maintaining homeostasis through its regulatory functions.</a:t>
            </a:r>
            <a:endParaRPr lang="en-US" sz="256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p:cNvSpPr/>
          <p:nvPr/>
        </p:nvSpPr>
        <p:spPr>
          <a:xfrm>
            <a:off x="731520" y="365760"/>
            <a:ext cx="13167360" cy="1316736"/>
          </a:xfrm>
          <a:prstGeom prst="rect">
            <a:avLst/>
          </a:prstGeom>
          <a:noFill/>
          <a:ln/>
        </p:spPr>
        <p:txBody>
          <a:bodyPr wrap="square" rtlCol="0" anchor="ctr"/>
          <a:lstStyle/>
          <a:p>
            <a:r>
              <a:rPr lang="en-US" sz="3840" b="1" dirty="0">
                <a:solidFill>
                  <a:srgbClr val="000000"/>
                </a:solidFill>
                <a:latin typeface="Optima" pitchFamily="34" charset="0"/>
                <a:ea typeface="Optima" pitchFamily="34" charset="-122"/>
                <a:cs typeface="Optima" pitchFamily="34" charset="-120"/>
              </a:rPr>
              <a:t>Endocrine System and Aging</a:t>
            </a:r>
            <a:endParaRPr lang="en-US" sz="3840" dirty="0"/>
          </a:p>
        </p:txBody>
      </p:sp>
      <p:sp>
        <p:nvSpPr>
          <p:cNvPr id="5" name="Text 1"/>
          <p:cNvSpPr/>
          <p:nvPr/>
        </p:nvSpPr>
        <p:spPr>
          <a:xfrm>
            <a:off x="731520" y="1828800"/>
            <a:ext cx="11029507" cy="5120640"/>
          </a:xfrm>
          <a:prstGeom prst="rect">
            <a:avLst/>
          </a:prstGeom>
          <a:noFill/>
          <a:ln/>
        </p:spPr>
        <p:txBody>
          <a:bodyPr wrap="square" rtlCol="0" anchor="t"/>
          <a:lstStyle/>
          <a:p>
            <a:r>
              <a:rPr lang="en-US" sz="2560" dirty="0">
                <a:solidFill>
                  <a:srgbClr val="000000"/>
                </a:solidFill>
                <a:latin typeface="Optima" pitchFamily="34" charset="0"/>
                <a:ea typeface="Optima" pitchFamily="34" charset="-122"/>
                <a:cs typeface="Optima" pitchFamily="34" charset="-120"/>
              </a:rPr>
              <a:t>The endocrine system undergoes changes as we age, affecting hormone production.</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For example, the production of sex hormones decreases during menopause and andropause.</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Understanding these changes can help manage age-related health issues effectively.</a:t>
            </a:r>
            <a:endParaRPr lang="en-US" sz="256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ttps://search-letsfade-com.herokuapp.com/proxy?url=https://0701.static.prezi.com/preview/v2/v5h5iw5uzbyxmucj3ic3kg46xh6jc3sachvcdoaizecfr3dnitcq_3_0.png"/>
          <p:cNvPicPr>
            <a:picLocks noChangeAspect="1"/>
          </p:cNvPicPr>
          <p:nvPr/>
        </p:nvPicPr>
        <p:blipFill>
          <a:blip r:embed="rId3"/>
          <a:stretch>
            <a:fillRect/>
          </a:stretch>
        </p:blipFill>
        <p:spPr>
          <a:xfrm>
            <a:off x="7315200" y="1828800"/>
            <a:ext cx="6583680" cy="5120640"/>
          </a:xfrm>
          <a:prstGeom prst="rect">
            <a:avLst/>
          </a:prstGeom>
        </p:spPr>
      </p:pic>
      <p:sp>
        <p:nvSpPr>
          <p:cNvPr id="4" name="Text 0"/>
          <p:cNvSpPr/>
          <p:nvPr/>
        </p:nvSpPr>
        <p:spPr>
          <a:xfrm>
            <a:off x="731520" y="365760"/>
            <a:ext cx="13167360" cy="1316736"/>
          </a:xfrm>
          <a:prstGeom prst="rect">
            <a:avLst/>
          </a:prstGeom>
          <a:noFill/>
          <a:ln/>
        </p:spPr>
        <p:txBody>
          <a:bodyPr wrap="square" rtlCol="0" anchor="ctr"/>
          <a:lstStyle/>
          <a:p>
            <a:r>
              <a:rPr lang="en-US" sz="3840" b="1" dirty="0">
                <a:solidFill>
                  <a:srgbClr val="000000"/>
                </a:solidFill>
                <a:latin typeface="Optima" pitchFamily="34" charset="0"/>
                <a:ea typeface="Optima" pitchFamily="34" charset="-122"/>
                <a:cs typeface="Optima" pitchFamily="34" charset="-120"/>
              </a:rPr>
              <a:t>Environmental Influences on Hormones</a:t>
            </a:r>
            <a:endParaRPr lang="en-US" sz="3840" dirty="0"/>
          </a:p>
        </p:txBody>
      </p:sp>
      <p:sp>
        <p:nvSpPr>
          <p:cNvPr id="5" name="Text 1"/>
          <p:cNvSpPr/>
          <p:nvPr/>
        </p:nvSpPr>
        <p:spPr>
          <a:xfrm>
            <a:off x="731520" y="1828800"/>
            <a:ext cx="6583680" cy="5120640"/>
          </a:xfrm>
          <a:prstGeom prst="rect">
            <a:avLst/>
          </a:prstGeom>
          <a:noFill/>
          <a:ln/>
        </p:spPr>
        <p:txBody>
          <a:bodyPr wrap="square" rtlCol="0" anchor="t"/>
          <a:lstStyle/>
          <a:p>
            <a:r>
              <a:rPr lang="en-US" sz="2560" dirty="0">
                <a:solidFill>
                  <a:srgbClr val="000000"/>
                </a:solidFill>
                <a:latin typeface="Optima" pitchFamily="34" charset="0"/>
                <a:ea typeface="Optima" pitchFamily="34" charset="-122"/>
                <a:cs typeface="Optima" pitchFamily="34" charset="-120"/>
              </a:rPr>
              <a:t>Environmental factors such as stress, diet, and toxins can impact hormone levels.</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Endocrine disruptors, found in certain chemicals, can interfere with hormonal balance.</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Awareness of these influences is essential for maintaining endocrine health.</a:t>
            </a:r>
            <a:endParaRPr lang="en-US" sz="256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ttps://search-letsfade-com.herokuapp.com/proxy?url=https://i.pinimg.com/originals/72/b3/56/72b356a0e6aa9dafd26e54f4506cd43f.jpg"/>
          <p:cNvPicPr>
            <a:picLocks noChangeAspect="1"/>
          </p:cNvPicPr>
          <p:nvPr/>
        </p:nvPicPr>
        <p:blipFill>
          <a:blip r:embed="rId3"/>
          <a:stretch>
            <a:fillRect/>
          </a:stretch>
        </p:blipFill>
        <p:spPr>
          <a:xfrm>
            <a:off x="7315200" y="1828800"/>
            <a:ext cx="6583680" cy="5120640"/>
          </a:xfrm>
          <a:prstGeom prst="rect">
            <a:avLst/>
          </a:prstGeom>
        </p:spPr>
      </p:pic>
      <p:sp>
        <p:nvSpPr>
          <p:cNvPr id="4" name="Text 0"/>
          <p:cNvSpPr/>
          <p:nvPr/>
        </p:nvSpPr>
        <p:spPr>
          <a:xfrm>
            <a:off x="731520" y="365760"/>
            <a:ext cx="13167360" cy="1316736"/>
          </a:xfrm>
          <a:prstGeom prst="rect">
            <a:avLst/>
          </a:prstGeom>
          <a:noFill/>
          <a:ln/>
        </p:spPr>
        <p:txBody>
          <a:bodyPr wrap="square" rtlCol="0" anchor="ctr"/>
          <a:lstStyle/>
          <a:p>
            <a:r>
              <a:rPr lang="en-US" sz="3840" b="1" dirty="0">
                <a:solidFill>
                  <a:srgbClr val="000000"/>
                </a:solidFill>
                <a:latin typeface="Optima" pitchFamily="34" charset="0"/>
                <a:ea typeface="Optima" pitchFamily="34" charset="-122"/>
                <a:cs typeface="Optima" pitchFamily="34" charset="-120"/>
              </a:rPr>
              <a:t>The Endocrine System and Mental Health</a:t>
            </a:r>
            <a:endParaRPr lang="en-US" sz="3840" dirty="0"/>
          </a:p>
        </p:txBody>
      </p:sp>
      <p:sp>
        <p:nvSpPr>
          <p:cNvPr id="5" name="Text 1"/>
          <p:cNvSpPr/>
          <p:nvPr/>
        </p:nvSpPr>
        <p:spPr>
          <a:xfrm>
            <a:off x="731520" y="1828800"/>
            <a:ext cx="6583680" cy="5120640"/>
          </a:xfrm>
          <a:prstGeom prst="rect">
            <a:avLst/>
          </a:prstGeom>
          <a:noFill/>
          <a:ln/>
        </p:spPr>
        <p:txBody>
          <a:bodyPr wrap="square" rtlCol="0" anchor="t"/>
          <a:lstStyle/>
          <a:p>
            <a:r>
              <a:rPr lang="en-US" sz="2560" dirty="0">
                <a:solidFill>
                  <a:srgbClr val="000000"/>
                </a:solidFill>
                <a:latin typeface="Optima" pitchFamily="34" charset="0"/>
                <a:ea typeface="Optima" pitchFamily="34" charset="-122"/>
                <a:cs typeface="Optima" pitchFamily="34" charset="-120"/>
              </a:rPr>
              <a:t>Hormones can significantly influence mood and emotional well-being.</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Disorders such as depression and anxiety can be linked to hormonal imbalances.</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Treatments may involve hormonal therapies alongside psychological interventions.</a:t>
            </a:r>
            <a:endParaRPr lang="en-US" sz="256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ttps://search-letsfade-com.herokuapp.com/proxy?url=https://image.slidesharecdn.com/endocrinesystem-150305145104-conversion-gate01/95/endocrine-system-16-638.jpg?cb=1426352975"/>
          <p:cNvPicPr>
            <a:picLocks noChangeAspect="1"/>
          </p:cNvPicPr>
          <p:nvPr/>
        </p:nvPicPr>
        <p:blipFill>
          <a:blip r:embed="rId3"/>
          <a:stretch>
            <a:fillRect/>
          </a:stretch>
        </p:blipFill>
        <p:spPr>
          <a:xfrm>
            <a:off x="7315200" y="1828800"/>
            <a:ext cx="6583680" cy="5120640"/>
          </a:xfrm>
          <a:prstGeom prst="rect">
            <a:avLst/>
          </a:prstGeom>
        </p:spPr>
      </p:pic>
      <p:sp>
        <p:nvSpPr>
          <p:cNvPr id="4" name="Text 0"/>
          <p:cNvSpPr/>
          <p:nvPr/>
        </p:nvSpPr>
        <p:spPr>
          <a:xfrm>
            <a:off x="731520" y="365760"/>
            <a:ext cx="13167360" cy="1316736"/>
          </a:xfrm>
          <a:prstGeom prst="rect">
            <a:avLst/>
          </a:prstGeom>
          <a:noFill/>
          <a:ln/>
        </p:spPr>
        <p:txBody>
          <a:bodyPr wrap="square" rtlCol="0" anchor="ctr"/>
          <a:lstStyle/>
          <a:p>
            <a:r>
              <a:rPr lang="en-US" sz="3840" b="1" dirty="0">
                <a:solidFill>
                  <a:srgbClr val="000000"/>
                </a:solidFill>
                <a:latin typeface="Optima" pitchFamily="34" charset="0"/>
                <a:ea typeface="Optima" pitchFamily="34" charset="-122"/>
                <a:cs typeface="Optima" pitchFamily="34" charset="-120"/>
              </a:rPr>
              <a:t>Diagnostic Tests for Endocrine Disorders</a:t>
            </a:r>
            <a:endParaRPr lang="en-US" sz="3840" dirty="0"/>
          </a:p>
        </p:txBody>
      </p:sp>
      <p:sp>
        <p:nvSpPr>
          <p:cNvPr id="5" name="Text 1"/>
          <p:cNvSpPr/>
          <p:nvPr/>
        </p:nvSpPr>
        <p:spPr>
          <a:xfrm>
            <a:off x="731520" y="1828800"/>
            <a:ext cx="6583680" cy="5120640"/>
          </a:xfrm>
          <a:prstGeom prst="rect">
            <a:avLst/>
          </a:prstGeom>
          <a:noFill/>
          <a:ln/>
        </p:spPr>
        <p:txBody>
          <a:bodyPr wrap="square" rtlCol="0" anchor="t"/>
          <a:lstStyle/>
          <a:p>
            <a:r>
              <a:rPr lang="en-US" sz="2560" dirty="0">
                <a:solidFill>
                  <a:srgbClr val="000000"/>
                </a:solidFill>
                <a:latin typeface="Optima" pitchFamily="34" charset="0"/>
                <a:ea typeface="Optima" pitchFamily="34" charset="-122"/>
                <a:cs typeface="Optima" pitchFamily="34" charset="-120"/>
              </a:rPr>
              <a:t>Blood tests are commonly used to measure hormone levels in the body.</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Imaging studies may be required to visualize gland abnormalities or tumors.</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Proper diagnosis is crucial for determining the appropriate treatment plan.</a:t>
            </a:r>
            <a:endParaRPr lang="en-US" sz="256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ttps://search-letsfade-com.herokuapp.com/proxy?url=https://www.shecares.com/imgs/7/e/6/4485/hormone-replacement-therapy-hrt.png"/>
          <p:cNvPicPr>
            <a:picLocks noChangeAspect="1"/>
          </p:cNvPicPr>
          <p:nvPr/>
        </p:nvPicPr>
        <p:blipFill>
          <a:blip r:embed="rId3"/>
          <a:stretch>
            <a:fillRect/>
          </a:stretch>
        </p:blipFill>
        <p:spPr>
          <a:xfrm>
            <a:off x="7315200" y="1828800"/>
            <a:ext cx="6583680" cy="5120640"/>
          </a:xfrm>
          <a:prstGeom prst="rect">
            <a:avLst/>
          </a:prstGeom>
        </p:spPr>
      </p:pic>
      <p:sp>
        <p:nvSpPr>
          <p:cNvPr id="4" name="Text 0"/>
          <p:cNvSpPr/>
          <p:nvPr/>
        </p:nvSpPr>
        <p:spPr>
          <a:xfrm>
            <a:off x="731520" y="365760"/>
            <a:ext cx="13167360" cy="1316736"/>
          </a:xfrm>
          <a:prstGeom prst="rect">
            <a:avLst/>
          </a:prstGeom>
          <a:noFill/>
          <a:ln/>
        </p:spPr>
        <p:txBody>
          <a:bodyPr wrap="square" rtlCol="0" anchor="ctr"/>
          <a:lstStyle/>
          <a:p>
            <a:r>
              <a:rPr lang="en-US" sz="3840" b="1" dirty="0">
                <a:solidFill>
                  <a:srgbClr val="000000"/>
                </a:solidFill>
                <a:latin typeface="Optima" pitchFamily="34" charset="0"/>
                <a:ea typeface="Optima" pitchFamily="34" charset="-122"/>
                <a:cs typeface="Optima" pitchFamily="34" charset="-120"/>
              </a:rPr>
              <a:t>Treatment Options for Endocrine Disorders</a:t>
            </a:r>
            <a:endParaRPr lang="en-US" sz="3840" dirty="0"/>
          </a:p>
        </p:txBody>
      </p:sp>
      <p:sp>
        <p:nvSpPr>
          <p:cNvPr id="5" name="Text 1"/>
          <p:cNvSpPr/>
          <p:nvPr/>
        </p:nvSpPr>
        <p:spPr>
          <a:xfrm>
            <a:off x="731520" y="1828800"/>
            <a:ext cx="6583680" cy="5120640"/>
          </a:xfrm>
          <a:prstGeom prst="rect">
            <a:avLst/>
          </a:prstGeom>
          <a:noFill/>
          <a:ln/>
        </p:spPr>
        <p:txBody>
          <a:bodyPr wrap="square" rtlCol="0" anchor="t"/>
          <a:lstStyle/>
          <a:p>
            <a:r>
              <a:rPr lang="en-US" sz="2560" dirty="0">
                <a:solidFill>
                  <a:srgbClr val="000000"/>
                </a:solidFill>
                <a:latin typeface="Optima" pitchFamily="34" charset="0"/>
                <a:ea typeface="Optima" pitchFamily="34" charset="-122"/>
                <a:cs typeface="Optima" pitchFamily="34" charset="-120"/>
              </a:rPr>
              <a:t>Treatment may include hormone replacement therapy, medications, or lifestyle changes.</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Surgical interventions may be necessary in cases of tumors or gland removal.</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Ongoing monitoring is essential to ensure effective management of endocrine disorders.</a:t>
            </a:r>
            <a:endParaRPr lang="en-US" sz="256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ttps://search-letsfade-com.herokuapp.com/proxy?url=https://www.frontiersin.org/files/Articles/1084236/fendo-13-1084236-HTML-r1/image_m/fendo-13-1084236-g001.jpg"/>
          <p:cNvPicPr>
            <a:picLocks noChangeAspect="1"/>
          </p:cNvPicPr>
          <p:nvPr/>
        </p:nvPicPr>
        <p:blipFill>
          <a:blip r:embed="rId3"/>
          <a:stretch>
            <a:fillRect/>
          </a:stretch>
        </p:blipFill>
        <p:spPr>
          <a:xfrm>
            <a:off x="7315200" y="1828800"/>
            <a:ext cx="6583680" cy="5120640"/>
          </a:xfrm>
          <a:prstGeom prst="rect">
            <a:avLst/>
          </a:prstGeom>
        </p:spPr>
      </p:pic>
      <p:sp>
        <p:nvSpPr>
          <p:cNvPr id="4" name="Text 0"/>
          <p:cNvSpPr/>
          <p:nvPr/>
        </p:nvSpPr>
        <p:spPr>
          <a:xfrm>
            <a:off x="731520" y="365760"/>
            <a:ext cx="13167360" cy="1316736"/>
          </a:xfrm>
          <a:prstGeom prst="rect">
            <a:avLst/>
          </a:prstGeom>
          <a:noFill/>
          <a:ln/>
        </p:spPr>
        <p:txBody>
          <a:bodyPr wrap="square" rtlCol="0" anchor="ctr"/>
          <a:lstStyle/>
          <a:p>
            <a:r>
              <a:rPr lang="en-US" sz="3840" b="1" dirty="0">
                <a:solidFill>
                  <a:srgbClr val="000000"/>
                </a:solidFill>
                <a:latin typeface="Optima" pitchFamily="34" charset="0"/>
                <a:ea typeface="Optima" pitchFamily="34" charset="-122"/>
                <a:cs typeface="Optima" pitchFamily="34" charset="-120"/>
              </a:rPr>
              <a:t>The Future of Endocrine Research</a:t>
            </a:r>
            <a:endParaRPr lang="en-US" sz="3840" dirty="0"/>
          </a:p>
        </p:txBody>
      </p:sp>
      <p:sp>
        <p:nvSpPr>
          <p:cNvPr id="5" name="Text 1"/>
          <p:cNvSpPr/>
          <p:nvPr/>
        </p:nvSpPr>
        <p:spPr>
          <a:xfrm>
            <a:off x="731520" y="1828800"/>
            <a:ext cx="6583680" cy="5120640"/>
          </a:xfrm>
          <a:prstGeom prst="rect">
            <a:avLst/>
          </a:prstGeom>
          <a:noFill/>
          <a:ln/>
        </p:spPr>
        <p:txBody>
          <a:bodyPr wrap="square" rtlCol="0" anchor="t"/>
          <a:lstStyle/>
          <a:p>
            <a:r>
              <a:rPr lang="en-US" sz="2560" dirty="0">
                <a:solidFill>
                  <a:srgbClr val="000000"/>
                </a:solidFill>
                <a:latin typeface="Optima" pitchFamily="34" charset="0"/>
                <a:ea typeface="Optima" pitchFamily="34" charset="-122"/>
                <a:cs typeface="Optima" pitchFamily="34" charset="-120"/>
              </a:rPr>
              <a:t>Research continues to explore the complexities of hormone interactions and functions.</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Advances in biotechnology may lead to new treatments for endocrine disorders.</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Understanding the endocrine system's role in overall health remains a critical area of study.</a:t>
            </a:r>
            <a:endParaRPr lang="en-US" sz="256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ttps://search-letsfade-com.herokuapp.com/proxy?url=https://i.pinimg.com/originals/88/83/8f/88838fa7fc46171f9ec9f9f1cee66cec.jpg"/>
          <p:cNvPicPr>
            <a:picLocks noChangeAspect="1"/>
          </p:cNvPicPr>
          <p:nvPr/>
        </p:nvPicPr>
        <p:blipFill>
          <a:blip r:embed="rId3"/>
          <a:stretch>
            <a:fillRect/>
          </a:stretch>
        </p:blipFill>
        <p:spPr>
          <a:xfrm>
            <a:off x="7315200" y="1828800"/>
            <a:ext cx="6583680" cy="5120640"/>
          </a:xfrm>
          <a:prstGeom prst="rect">
            <a:avLst/>
          </a:prstGeom>
        </p:spPr>
      </p:pic>
      <p:sp>
        <p:nvSpPr>
          <p:cNvPr id="4" name="Text 0"/>
          <p:cNvSpPr/>
          <p:nvPr/>
        </p:nvSpPr>
        <p:spPr>
          <a:xfrm>
            <a:off x="731520" y="365760"/>
            <a:ext cx="13167360" cy="1316736"/>
          </a:xfrm>
          <a:prstGeom prst="rect">
            <a:avLst/>
          </a:prstGeom>
          <a:noFill/>
          <a:ln/>
        </p:spPr>
        <p:txBody>
          <a:bodyPr wrap="square" rtlCol="0" anchor="ctr"/>
          <a:lstStyle/>
          <a:p>
            <a:r>
              <a:rPr lang="en-US" sz="3840" b="1" dirty="0">
                <a:solidFill>
                  <a:srgbClr val="000000"/>
                </a:solidFill>
                <a:latin typeface="Optima" pitchFamily="34" charset="0"/>
                <a:ea typeface="Optima" pitchFamily="34" charset="-122"/>
                <a:cs typeface="Optima" pitchFamily="34" charset="-120"/>
              </a:rPr>
              <a:t>Lifestyle Factors Affecting Endocrine Health</a:t>
            </a:r>
            <a:endParaRPr lang="en-US" sz="3840" dirty="0"/>
          </a:p>
        </p:txBody>
      </p:sp>
      <p:sp>
        <p:nvSpPr>
          <p:cNvPr id="5" name="Text 1"/>
          <p:cNvSpPr/>
          <p:nvPr/>
        </p:nvSpPr>
        <p:spPr>
          <a:xfrm>
            <a:off x="731520" y="1828800"/>
            <a:ext cx="6583680" cy="5120640"/>
          </a:xfrm>
          <a:prstGeom prst="rect">
            <a:avLst/>
          </a:prstGeom>
          <a:noFill/>
          <a:ln/>
        </p:spPr>
        <p:txBody>
          <a:bodyPr wrap="square" rtlCol="0" anchor="t"/>
          <a:lstStyle/>
          <a:p>
            <a:r>
              <a:rPr lang="en-US" sz="2560" dirty="0">
                <a:solidFill>
                  <a:srgbClr val="000000"/>
                </a:solidFill>
                <a:latin typeface="Optima" pitchFamily="34" charset="0"/>
                <a:ea typeface="Optima" pitchFamily="34" charset="-122"/>
                <a:cs typeface="Optima" pitchFamily="34" charset="-120"/>
              </a:rPr>
              <a:t>A balanced diet, regular physical activity, and stress management are crucial for hormonal health.</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Avoiding endocrine disruptors in food and products can help maintain hormone balance.</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Regular health check-ups can aid in early detection of potential endocrine issues.</a:t>
            </a:r>
            <a:endParaRPr lang="en-US" sz="256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ttps://search-letsfade-com.herokuapp.com/proxy?url=https://upload.wikimedia.org/wikipedia/commons/thumb/7/78/Endocrine_English.svg/1200px-Endocrine_English.svg.png"/>
          <p:cNvPicPr>
            <a:picLocks noChangeAspect="1"/>
          </p:cNvPicPr>
          <p:nvPr/>
        </p:nvPicPr>
        <p:blipFill>
          <a:blip r:embed="rId3"/>
          <a:stretch>
            <a:fillRect/>
          </a:stretch>
        </p:blipFill>
        <p:spPr>
          <a:xfrm>
            <a:off x="7315200" y="1828800"/>
            <a:ext cx="6583680" cy="5120640"/>
          </a:xfrm>
          <a:prstGeom prst="rect">
            <a:avLst/>
          </a:prstGeom>
        </p:spPr>
      </p:pic>
      <p:sp>
        <p:nvSpPr>
          <p:cNvPr id="4" name="Text 0"/>
          <p:cNvSpPr/>
          <p:nvPr/>
        </p:nvSpPr>
        <p:spPr>
          <a:xfrm>
            <a:off x="731520" y="365760"/>
            <a:ext cx="13167360" cy="1316736"/>
          </a:xfrm>
          <a:prstGeom prst="rect">
            <a:avLst/>
          </a:prstGeom>
          <a:noFill/>
          <a:ln/>
        </p:spPr>
        <p:txBody>
          <a:bodyPr wrap="square" rtlCol="0" anchor="ctr"/>
          <a:lstStyle/>
          <a:p>
            <a:r>
              <a:rPr lang="en-US" sz="3840" b="1" dirty="0">
                <a:solidFill>
                  <a:srgbClr val="000000"/>
                </a:solidFill>
                <a:latin typeface="Optima" pitchFamily="34" charset="0"/>
                <a:ea typeface="Optima" pitchFamily="34" charset="-122"/>
                <a:cs typeface="Optima" pitchFamily="34" charset="-120"/>
              </a:rPr>
              <a:t>Introduction to the Endocrine System</a:t>
            </a:r>
            <a:endParaRPr lang="en-US" sz="3840" dirty="0"/>
          </a:p>
        </p:txBody>
      </p:sp>
      <p:sp>
        <p:nvSpPr>
          <p:cNvPr id="5" name="Text 1"/>
          <p:cNvSpPr/>
          <p:nvPr/>
        </p:nvSpPr>
        <p:spPr>
          <a:xfrm>
            <a:off x="731520" y="1828800"/>
            <a:ext cx="6583680" cy="5120640"/>
          </a:xfrm>
          <a:prstGeom prst="rect">
            <a:avLst/>
          </a:prstGeom>
          <a:noFill/>
          <a:ln/>
        </p:spPr>
        <p:txBody>
          <a:bodyPr wrap="square" rtlCol="0" anchor="t"/>
          <a:lstStyle/>
          <a:p>
            <a:r>
              <a:rPr lang="en-US" sz="2560" dirty="0">
                <a:solidFill>
                  <a:srgbClr val="000000"/>
                </a:solidFill>
                <a:latin typeface="Optima" pitchFamily="34" charset="0"/>
                <a:ea typeface="Optima" pitchFamily="34" charset="-122"/>
                <a:cs typeface="Optima" pitchFamily="34" charset="-120"/>
              </a:rPr>
              <a:t>The endocrine system is a complex network of glands that secrete hormones directly into the bloodstream. (Ductless gland). Hormones are chemical messenger. </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These hormones regulate various bodily functions, including metabolism, growth, and mood.</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Understanding the endocrine system is crucial for grasping how our body maintains homeostasis.</a:t>
            </a:r>
            <a:endParaRPr lang="en-US" sz="256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ttps://search-letsfade-com.herokuapp.com/proxy?url=https://theforceforhealth.com/wp-content/uploads/2019/02/bigstock-132285512.jpg"/>
          <p:cNvPicPr>
            <a:picLocks noChangeAspect="1"/>
          </p:cNvPicPr>
          <p:nvPr/>
        </p:nvPicPr>
        <p:blipFill>
          <a:blip r:embed="rId3"/>
          <a:stretch>
            <a:fillRect/>
          </a:stretch>
        </p:blipFill>
        <p:spPr>
          <a:xfrm>
            <a:off x="7315200" y="1828800"/>
            <a:ext cx="6583680" cy="5120640"/>
          </a:xfrm>
          <a:prstGeom prst="rect">
            <a:avLst/>
          </a:prstGeom>
        </p:spPr>
      </p:pic>
      <p:sp>
        <p:nvSpPr>
          <p:cNvPr id="4" name="Text 0"/>
          <p:cNvSpPr/>
          <p:nvPr/>
        </p:nvSpPr>
        <p:spPr>
          <a:xfrm>
            <a:off x="731520" y="365760"/>
            <a:ext cx="13167360" cy="1316736"/>
          </a:xfrm>
          <a:prstGeom prst="rect">
            <a:avLst/>
          </a:prstGeom>
          <a:noFill/>
          <a:ln/>
        </p:spPr>
        <p:txBody>
          <a:bodyPr wrap="square" rtlCol="0" anchor="ctr"/>
          <a:lstStyle/>
          <a:p>
            <a:r>
              <a:rPr lang="en-US" sz="3840" b="1" dirty="0">
                <a:solidFill>
                  <a:srgbClr val="000000"/>
                </a:solidFill>
                <a:latin typeface="Optima" pitchFamily="34" charset="0"/>
                <a:ea typeface="Optima" pitchFamily="34" charset="-122"/>
                <a:cs typeface="Optima" pitchFamily="34" charset="-120"/>
              </a:rPr>
              <a:t>Conclusion</a:t>
            </a:r>
            <a:endParaRPr lang="en-US" sz="3840" dirty="0"/>
          </a:p>
        </p:txBody>
      </p:sp>
      <p:sp>
        <p:nvSpPr>
          <p:cNvPr id="5" name="Text 1"/>
          <p:cNvSpPr/>
          <p:nvPr/>
        </p:nvSpPr>
        <p:spPr>
          <a:xfrm>
            <a:off x="731520" y="1828800"/>
            <a:ext cx="6583680" cy="5120640"/>
          </a:xfrm>
          <a:prstGeom prst="rect">
            <a:avLst/>
          </a:prstGeom>
          <a:noFill/>
          <a:ln/>
        </p:spPr>
        <p:txBody>
          <a:bodyPr wrap="square" rtlCol="0" anchor="t"/>
          <a:lstStyle/>
          <a:p>
            <a:r>
              <a:rPr lang="en-US" sz="2560" dirty="0">
                <a:solidFill>
                  <a:srgbClr val="000000"/>
                </a:solidFill>
                <a:latin typeface="Optima" pitchFamily="34" charset="0"/>
                <a:ea typeface="Optima" pitchFamily="34" charset="-122"/>
                <a:cs typeface="Optima" pitchFamily="34" charset="-120"/>
              </a:rPr>
              <a:t>The endocrine system plays a vital role in regulating many bodily functions.</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Understanding its complexities can lead to better health outcomes and disease prevention.</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Ongoing education and research are essential for advancing our knowledge of endocrine health.</a:t>
            </a:r>
            <a:endParaRPr lang="en-US" sz="256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418201"/>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282824"/>
                </a:solidFill>
                <a:latin typeface="Lato Bold" pitchFamily="34" charset="0"/>
                <a:ea typeface="Lato Bold" pitchFamily="34" charset="-122"/>
                <a:cs typeface="Lato Bold" pitchFamily="34" charset="-120"/>
              </a:rPr>
              <a:t>Features of the Structure of Nervous Systems</a:t>
            </a:r>
            <a:endParaRPr lang="en-US" sz="4450" dirty="0"/>
          </a:p>
        </p:txBody>
      </p:sp>
      <p:sp>
        <p:nvSpPr>
          <p:cNvPr id="4" name="Text 1"/>
          <p:cNvSpPr/>
          <p:nvPr/>
        </p:nvSpPr>
        <p:spPr>
          <a:xfrm>
            <a:off x="6280190" y="2218267"/>
            <a:ext cx="7556421" cy="2993694"/>
          </a:xfrm>
          <a:prstGeom prst="rect">
            <a:avLst/>
          </a:prstGeom>
          <a:noFill/>
          <a:ln/>
        </p:spPr>
        <p:txBody>
          <a:bodyPr wrap="square" lIns="0" tIns="0" rIns="0" bIns="0" rtlCol="0" anchor="t"/>
          <a:lstStyle/>
          <a:p>
            <a:pPr marL="0" indent="0">
              <a:lnSpc>
                <a:spcPts val="2850"/>
              </a:lnSpc>
              <a:buNone/>
            </a:pPr>
            <a:r>
              <a:rPr lang="en-US" dirty="0">
                <a:solidFill>
                  <a:srgbClr val="4A4A45"/>
                </a:solidFill>
                <a:latin typeface="Lato" pitchFamily="34" charset="0"/>
                <a:ea typeface="Lato" pitchFamily="34" charset="-122"/>
                <a:cs typeface="Lato" pitchFamily="34" charset="-120"/>
              </a:rPr>
              <a:t>This presentation will explore the nervous system, a complex network that coordinates actions and sensory information. As the body’s communication hub, it manages everything from movement to breathing while processing sights, sounds, and touch. We’ll examine its structure, from neurons to the central and peripheral systems, to understand how it drives interaction and adaptation.</a:t>
            </a:r>
            <a:endParaRPr lang="en-US" dirty="0"/>
          </a:p>
        </p:txBody>
      </p:sp>
      <p:sp>
        <p:nvSpPr>
          <p:cNvPr id="7" name="Text 3"/>
          <p:cNvSpPr/>
          <p:nvPr/>
        </p:nvSpPr>
        <p:spPr>
          <a:xfrm>
            <a:off x="6756440" y="5788845"/>
            <a:ext cx="2745224" cy="396835"/>
          </a:xfrm>
          <a:prstGeom prst="rect">
            <a:avLst/>
          </a:prstGeom>
          <a:noFill/>
          <a:ln/>
        </p:spPr>
        <p:txBody>
          <a:bodyPr wrap="none" lIns="0" tIns="0" rIns="0" bIns="0" rtlCol="0" anchor="t"/>
          <a:lstStyle/>
          <a:p>
            <a:pPr marL="0" indent="0" algn="l">
              <a:lnSpc>
                <a:spcPts val="3100"/>
              </a:lnSpc>
              <a:buNone/>
            </a:pPr>
            <a:endParaRPr lang="en-US" sz="2200" dirty="0"/>
          </a:p>
        </p:txBody>
      </p:sp>
      <p:pic>
        <p:nvPicPr>
          <p:cNvPr id="9" name="Picture 8">
            <a:extLst>
              <a:ext uri="{FF2B5EF4-FFF2-40B4-BE49-F238E27FC236}">
                <a16:creationId xmlns:a16="http://schemas.microsoft.com/office/drawing/2014/main" id="{A0084734-3B33-0C29-7C45-24453B1ED781}"/>
              </a:ext>
            </a:extLst>
          </p:cNvPr>
          <p:cNvPicPr>
            <a:picLocks noChangeAspect="1"/>
          </p:cNvPicPr>
          <p:nvPr/>
        </p:nvPicPr>
        <p:blipFill>
          <a:blip r:embed="rId4"/>
          <a:stretch>
            <a:fillRect/>
          </a:stretch>
        </p:blipFill>
        <p:spPr>
          <a:xfrm>
            <a:off x="12733867" y="7643906"/>
            <a:ext cx="1896533" cy="58569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936110"/>
            <a:ext cx="9034820" cy="708779"/>
          </a:xfrm>
          <a:prstGeom prst="rect">
            <a:avLst/>
          </a:prstGeom>
          <a:noFill/>
          <a:ln/>
        </p:spPr>
        <p:txBody>
          <a:bodyPr wrap="none" lIns="0" tIns="0" rIns="0" bIns="0" rtlCol="0" anchor="t"/>
          <a:lstStyle/>
          <a:p>
            <a:pPr marL="0" indent="0">
              <a:lnSpc>
                <a:spcPts val="5550"/>
              </a:lnSpc>
              <a:buNone/>
            </a:pPr>
            <a:r>
              <a:rPr lang="en-US" sz="4450" b="1" dirty="0">
                <a:solidFill>
                  <a:srgbClr val="282824"/>
                </a:solidFill>
                <a:latin typeface="Lato Bold" pitchFamily="34" charset="0"/>
                <a:ea typeface="Lato Bold" pitchFamily="34" charset="-122"/>
                <a:cs typeface="Lato Bold" pitchFamily="34" charset="-120"/>
              </a:rPr>
              <a:t>Introduction to the Nervous System</a:t>
            </a:r>
            <a:endParaRPr lang="en-US" sz="4450" dirty="0"/>
          </a:p>
        </p:txBody>
      </p:sp>
      <p:sp>
        <p:nvSpPr>
          <p:cNvPr id="3" name="Text 1"/>
          <p:cNvSpPr/>
          <p:nvPr/>
        </p:nvSpPr>
        <p:spPr>
          <a:xfrm>
            <a:off x="793790" y="2330398"/>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82824"/>
                </a:solidFill>
                <a:latin typeface="Lato Bold" pitchFamily="34" charset="0"/>
                <a:ea typeface="Lato Bold" pitchFamily="34" charset="-122"/>
                <a:cs typeface="Lato Bold" pitchFamily="34" charset="-120"/>
              </a:rPr>
              <a:t>Definition</a:t>
            </a:r>
            <a:endParaRPr lang="en-US" sz="2200" dirty="0"/>
          </a:p>
        </p:txBody>
      </p:sp>
      <p:sp>
        <p:nvSpPr>
          <p:cNvPr id="4" name="Text 2"/>
          <p:cNvSpPr/>
          <p:nvPr/>
        </p:nvSpPr>
        <p:spPr>
          <a:xfrm>
            <a:off x="793790" y="2878667"/>
            <a:ext cx="3978116" cy="2425449"/>
          </a:xfrm>
          <a:prstGeom prst="rect">
            <a:avLst/>
          </a:prstGeom>
          <a:noFill/>
          <a:ln/>
        </p:spPr>
        <p:txBody>
          <a:bodyPr wrap="squar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The nervous system is the body’s intricate communication network, seamlessly coordinating actions like movement and vital processes like heartbeat, while also processing sensory information such as light, sound, and touch.</a:t>
            </a:r>
            <a:endParaRPr lang="en-US" sz="1750" dirty="0"/>
          </a:p>
        </p:txBody>
      </p:sp>
      <p:sp>
        <p:nvSpPr>
          <p:cNvPr id="5" name="Text 3"/>
          <p:cNvSpPr/>
          <p:nvPr/>
        </p:nvSpPr>
        <p:spPr>
          <a:xfrm>
            <a:off x="5332928" y="2313467"/>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82824"/>
                </a:solidFill>
                <a:latin typeface="Lato Bold" pitchFamily="34" charset="0"/>
                <a:ea typeface="Lato Bold" pitchFamily="34" charset="-122"/>
                <a:cs typeface="Lato Bold" pitchFamily="34" charset="-120"/>
              </a:rPr>
              <a:t>Main Parts</a:t>
            </a:r>
            <a:endParaRPr lang="en-US" sz="2200" dirty="0"/>
          </a:p>
        </p:txBody>
      </p:sp>
      <p:sp>
        <p:nvSpPr>
          <p:cNvPr id="6" name="Text 4"/>
          <p:cNvSpPr/>
          <p:nvPr/>
        </p:nvSpPr>
        <p:spPr>
          <a:xfrm>
            <a:off x="5332928" y="2878667"/>
            <a:ext cx="3978116" cy="2425449"/>
          </a:xfrm>
          <a:prstGeom prst="rect">
            <a:avLst/>
          </a:prstGeom>
          <a:noFill/>
          <a:ln/>
        </p:spPr>
        <p:txBody>
          <a:bodyPr wrap="squar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The nervous system has two big parts: the Central Nervous System, or CNS, which is the brain and spinal cord, and the Peripheral Nervous System, or PNS, which is all the nerves outside the brain and spinal cord that spread through the body.</a:t>
            </a:r>
            <a:endParaRPr lang="en-US" sz="1750" dirty="0"/>
          </a:p>
        </p:txBody>
      </p:sp>
      <p:sp>
        <p:nvSpPr>
          <p:cNvPr id="7" name="Text 5"/>
          <p:cNvSpPr/>
          <p:nvPr/>
        </p:nvSpPr>
        <p:spPr>
          <a:xfrm>
            <a:off x="9828610" y="2330398"/>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82824"/>
                </a:solidFill>
                <a:latin typeface="Lato Bold" pitchFamily="34" charset="0"/>
                <a:ea typeface="Lato Bold" pitchFamily="34" charset="-122"/>
                <a:cs typeface="Lato Bold" pitchFamily="34" charset="-120"/>
              </a:rPr>
              <a:t>Objective</a:t>
            </a:r>
            <a:endParaRPr lang="en-US" sz="2200" dirty="0"/>
          </a:p>
        </p:txBody>
      </p:sp>
      <p:sp>
        <p:nvSpPr>
          <p:cNvPr id="8" name="Text 6"/>
          <p:cNvSpPr/>
          <p:nvPr/>
        </p:nvSpPr>
        <p:spPr>
          <a:xfrm>
            <a:off x="9872067" y="2878667"/>
            <a:ext cx="3978116" cy="2788351"/>
          </a:xfrm>
          <a:prstGeom prst="rect">
            <a:avLst/>
          </a:prstGeom>
          <a:noFill/>
          <a:ln/>
        </p:spPr>
        <p:txBody>
          <a:bodyPr wrap="squar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This presentation aims to help in the understanding of the structural features of the nervous system and their roles in function.</a:t>
            </a:r>
            <a:endParaRPr lang="en-US" sz="1750" dirty="0"/>
          </a:p>
        </p:txBody>
      </p:sp>
      <p:pic>
        <p:nvPicPr>
          <p:cNvPr id="9" name="Picture 8">
            <a:extLst>
              <a:ext uri="{FF2B5EF4-FFF2-40B4-BE49-F238E27FC236}">
                <a16:creationId xmlns:a16="http://schemas.microsoft.com/office/drawing/2014/main" id="{5D64615E-A4F2-512E-3620-31E7BBE021B2}"/>
              </a:ext>
            </a:extLst>
          </p:cNvPr>
          <p:cNvPicPr>
            <a:picLocks noChangeAspect="1"/>
          </p:cNvPicPr>
          <p:nvPr/>
        </p:nvPicPr>
        <p:blipFill>
          <a:blip r:embed="rId3"/>
          <a:stretch>
            <a:fillRect/>
          </a:stretch>
        </p:blipFill>
        <p:spPr>
          <a:xfrm>
            <a:off x="12733867" y="7643906"/>
            <a:ext cx="1896533" cy="58569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651159"/>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282824"/>
                </a:solidFill>
                <a:latin typeface="Lato Bold" pitchFamily="34" charset="0"/>
                <a:ea typeface="Lato Bold" pitchFamily="34" charset="-122"/>
                <a:cs typeface="Lato Bold" pitchFamily="34" charset="-120"/>
              </a:rPr>
              <a:t>Overview of Nervous System Functions</a:t>
            </a:r>
            <a:endParaRPr lang="en-US" sz="4450" dirty="0"/>
          </a:p>
        </p:txBody>
      </p:sp>
      <p:sp>
        <p:nvSpPr>
          <p:cNvPr id="4" name="Shape 1"/>
          <p:cNvSpPr/>
          <p:nvPr/>
        </p:nvSpPr>
        <p:spPr>
          <a:xfrm>
            <a:off x="6280190" y="3664029"/>
            <a:ext cx="510302" cy="510302"/>
          </a:xfrm>
          <a:prstGeom prst="roundRect">
            <a:avLst>
              <a:gd name="adj" fmla="val 6667"/>
            </a:avLst>
          </a:prstGeom>
          <a:solidFill>
            <a:srgbClr val="E5DFD2"/>
          </a:solidFill>
          <a:ln/>
        </p:spPr>
        <p:txBody>
          <a:bodyPr/>
          <a:lstStyle/>
          <a:p>
            <a:endParaRPr lang="ru-RU"/>
          </a:p>
        </p:txBody>
      </p:sp>
      <p:sp>
        <p:nvSpPr>
          <p:cNvPr id="5" name="Text 2"/>
          <p:cNvSpPr/>
          <p:nvPr/>
        </p:nvSpPr>
        <p:spPr>
          <a:xfrm>
            <a:off x="6436638" y="3749040"/>
            <a:ext cx="197406" cy="340281"/>
          </a:xfrm>
          <a:prstGeom prst="rect">
            <a:avLst/>
          </a:prstGeom>
          <a:noFill/>
          <a:ln/>
        </p:spPr>
        <p:txBody>
          <a:bodyPr wrap="none" lIns="0" tIns="0" rIns="0" bIns="0" rtlCol="0" anchor="t"/>
          <a:lstStyle/>
          <a:p>
            <a:pPr marL="0" indent="0" algn="ctr">
              <a:lnSpc>
                <a:spcPts val="2650"/>
              </a:lnSpc>
              <a:buNone/>
            </a:pPr>
            <a:r>
              <a:rPr lang="en-US" sz="2650" b="1" dirty="0">
                <a:solidFill>
                  <a:srgbClr val="4A4A45"/>
                </a:solidFill>
                <a:latin typeface="Lato Bold" pitchFamily="34" charset="0"/>
                <a:ea typeface="Lato Bold" pitchFamily="34" charset="-122"/>
                <a:cs typeface="Lato Bold" pitchFamily="34" charset="-120"/>
              </a:rPr>
              <a:t>1</a:t>
            </a:r>
            <a:endParaRPr lang="en-US" sz="2650" dirty="0"/>
          </a:p>
        </p:txBody>
      </p:sp>
      <p:sp>
        <p:nvSpPr>
          <p:cNvPr id="6" name="Text 3"/>
          <p:cNvSpPr/>
          <p:nvPr/>
        </p:nvSpPr>
        <p:spPr>
          <a:xfrm>
            <a:off x="7017306" y="3664029"/>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A4A45"/>
                </a:solidFill>
                <a:latin typeface="Lato Bold" pitchFamily="34" charset="0"/>
                <a:ea typeface="Lato Bold" pitchFamily="34" charset="-122"/>
                <a:cs typeface="Lato Bold" pitchFamily="34" charset="-120"/>
              </a:rPr>
              <a:t>Sensory Input</a:t>
            </a:r>
            <a:endParaRPr lang="en-US" sz="2200" dirty="0"/>
          </a:p>
        </p:txBody>
      </p:sp>
      <p:sp>
        <p:nvSpPr>
          <p:cNvPr id="7" name="Text 4"/>
          <p:cNvSpPr/>
          <p:nvPr/>
        </p:nvSpPr>
        <p:spPr>
          <a:xfrm>
            <a:off x="7017306" y="4154448"/>
            <a:ext cx="2927747" cy="725805"/>
          </a:xfrm>
          <a:prstGeom prst="rect">
            <a:avLst/>
          </a:prstGeom>
          <a:noFill/>
          <a:ln/>
        </p:spPr>
        <p:txBody>
          <a:bodyPr wrap="squar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Detects stimuli such as light, sound, and touch.</a:t>
            </a:r>
            <a:endParaRPr lang="en-US" sz="1750" dirty="0"/>
          </a:p>
        </p:txBody>
      </p:sp>
      <p:sp>
        <p:nvSpPr>
          <p:cNvPr id="8" name="Shape 5"/>
          <p:cNvSpPr/>
          <p:nvPr/>
        </p:nvSpPr>
        <p:spPr>
          <a:xfrm>
            <a:off x="10171867" y="3664029"/>
            <a:ext cx="510302" cy="510302"/>
          </a:xfrm>
          <a:prstGeom prst="roundRect">
            <a:avLst>
              <a:gd name="adj" fmla="val 6667"/>
            </a:avLst>
          </a:prstGeom>
          <a:solidFill>
            <a:srgbClr val="E5DFD2"/>
          </a:solidFill>
          <a:ln/>
        </p:spPr>
        <p:txBody>
          <a:bodyPr/>
          <a:lstStyle/>
          <a:p>
            <a:endParaRPr lang="ru-RU"/>
          </a:p>
        </p:txBody>
      </p:sp>
      <p:sp>
        <p:nvSpPr>
          <p:cNvPr id="9" name="Text 6"/>
          <p:cNvSpPr/>
          <p:nvPr/>
        </p:nvSpPr>
        <p:spPr>
          <a:xfrm>
            <a:off x="10328315" y="3749040"/>
            <a:ext cx="197406" cy="340281"/>
          </a:xfrm>
          <a:prstGeom prst="rect">
            <a:avLst/>
          </a:prstGeom>
          <a:noFill/>
          <a:ln/>
        </p:spPr>
        <p:txBody>
          <a:bodyPr wrap="none" lIns="0" tIns="0" rIns="0" bIns="0" rtlCol="0" anchor="t"/>
          <a:lstStyle/>
          <a:p>
            <a:pPr marL="0" indent="0" algn="ctr">
              <a:lnSpc>
                <a:spcPts val="2650"/>
              </a:lnSpc>
              <a:buNone/>
            </a:pPr>
            <a:r>
              <a:rPr lang="en-US" sz="2650" b="1" dirty="0">
                <a:solidFill>
                  <a:srgbClr val="4A4A45"/>
                </a:solidFill>
                <a:latin typeface="Lato Bold" pitchFamily="34" charset="0"/>
                <a:ea typeface="Lato Bold" pitchFamily="34" charset="-122"/>
                <a:cs typeface="Lato Bold" pitchFamily="34" charset="-120"/>
              </a:rPr>
              <a:t>2</a:t>
            </a:r>
            <a:endParaRPr lang="en-US" sz="2650" dirty="0"/>
          </a:p>
        </p:txBody>
      </p:sp>
      <p:sp>
        <p:nvSpPr>
          <p:cNvPr id="10" name="Text 7"/>
          <p:cNvSpPr/>
          <p:nvPr/>
        </p:nvSpPr>
        <p:spPr>
          <a:xfrm>
            <a:off x="10908983" y="3664029"/>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A4A45"/>
                </a:solidFill>
                <a:latin typeface="Lato Bold" pitchFamily="34" charset="0"/>
                <a:ea typeface="Lato Bold" pitchFamily="34" charset="-122"/>
                <a:cs typeface="Lato Bold" pitchFamily="34" charset="-120"/>
              </a:rPr>
              <a:t>Integration</a:t>
            </a:r>
            <a:endParaRPr lang="en-US" sz="2200" dirty="0"/>
          </a:p>
        </p:txBody>
      </p:sp>
      <p:sp>
        <p:nvSpPr>
          <p:cNvPr id="11" name="Text 8"/>
          <p:cNvSpPr/>
          <p:nvPr/>
        </p:nvSpPr>
        <p:spPr>
          <a:xfrm>
            <a:off x="10908983" y="4154448"/>
            <a:ext cx="2927747" cy="1088708"/>
          </a:xfrm>
          <a:prstGeom prst="rect">
            <a:avLst/>
          </a:prstGeom>
          <a:noFill/>
          <a:ln/>
        </p:spPr>
        <p:txBody>
          <a:bodyPr wrap="squar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Processes and interprets information received from sensory input.</a:t>
            </a:r>
            <a:endParaRPr lang="en-US" sz="1750" dirty="0"/>
          </a:p>
        </p:txBody>
      </p:sp>
      <p:sp>
        <p:nvSpPr>
          <p:cNvPr id="12" name="Shape 9"/>
          <p:cNvSpPr/>
          <p:nvPr/>
        </p:nvSpPr>
        <p:spPr>
          <a:xfrm>
            <a:off x="6280190" y="5725120"/>
            <a:ext cx="510302" cy="510302"/>
          </a:xfrm>
          <a:prstGeom prst="roundRect">
            <a:avLst>
              <a:gd name="adj" fmla="val 6667"/>
            </a:avLst>
          </a:prstGeom>
          <a:solidFill>
            <a:srgbClr val="E5DFD2"/>
          </a:solidFill>
          <a:ln/>
        </p:spPr>
        <p:txBody>
          <a:bodyPr/>
          <a:lstStyle/>
          <a:p>
            <a:endParaRPr lang="ru-RU"/>
          </a:p>
        </p:txBody>
      </p:sp>
      <p:sp>
        <p:nvSpPr>
          <p:cNvPr id="13" name="Text 10"/>
          <p:cNvSpPr/>
          <p:nvPr/>
        </p:nvSpPr>
        <p:spPr>
          <a:xfrm>
            <a:off x="6436638" y="5810131"/>
            <a:ext cx="197406" cy="340281"/>
          </a:xfrm>
          <a:prstGeom prst="rect">
            <a:avLst/>
          </a:prstGeom>
          <a:noFill/>
          <a:ln/>
        </p:spPr>
        <p:txBody>
          <a:bodyPr wrap="none" lIns="0" tIns="0" rIns="0" bIns="0" rtlCol="0" anchor="t"/>
          <a:lstStyle/>
          <a:p>
            <a:pPr marL="0" indent="0" algn="ctr">
              <a:lnSpc>
                <a:spcPts val="2650"/>
              </a:lnSpc>
              <a:buNone/>
            </a:pPr>
            <a:r>
              <a:rPr lang="en-US" sz="2650" b="1" dirty="0">
                <a:solidFill>
                  <a:srgbClr val="4A4A45"/>
                </a:solidFill>
                <a:latin typeface="Lato Bold" pitchFamily="34" charset="0"/>
                <a:ea typeface="Lato Bold" pitchFamily="34" charset="-122"/>
                <a:cs typeface="Lato Bold" pitchFamily="34" charset="-120"/>
              </a:rPr>
              <a:t>3</a:t>
            </a:r>
            <a:endParaRPr lang="en-US" sz="2650" dirty="0"/>
          </a:p>
        </p:txBody>
      </p:sp>
      <p:sp>
        <p:nvSpPr>
          <p:cNvPr id="14" name="Text 11"/>
          <p:cNvSpPr/>
          <p:nvPr/>
        </p:nvSpPr>
        <p:spPr>
          <a:xfrm>
            <a:off x="7017306" y="5725120"/>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A4A45"/>
                </a:solidFill>
                <a:latin typeface="Lato Bold" pitchFamily="34" charset="0"/>
                <a:ea typeface="Lato Bold" pitchFamily="34" charset="-122"/>
                <a:cs typeface="Lato Bold" pitchFamily="34" charset="-120"/>
              </a:rPr>
              <a:t>Motor Output</a:t>
            </a:r>
            <a:endParaRPr lang="en-US" sz="2200" dirty="0"/>
          </a:p>
        </p:txBody>
      </p:sp>
      <p:sp>
        <p:nvSpPr>
          <p:cNvPr id="15" name="Text 12"/>
          <p:cNvSpPr/>
          <p:nvPr/>
        </p:nvSpPr>
        <p:spPr>
          <a:xfrm>
            <a:off x="7017306" y="6215539"/>
            <a:ext cx="6819305" cy="362903"/>
          </a:xfrm>
          <a:prstGeom prst="rect">
            <a:avLst/>
          </a:prstGeom>
          <a:noFill/>
          <a:ln/>
        </p:spPr>
        <p:txBody>
          <a:bodyPr wrap="non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Triggers responses such as muscle movement or gland secretion.</a:t>
            </a:r>
            <a:endParaRPr lang="en-US" sz="1750" dirty="0"/>
          </a:p>
        </p:txBody>
      </p:sp>
      <p:pic>
        <p:nvPicPr>
          <p:cNvPr id="16" name="Picture 15">
            <a:extLst>
              <a:ext uri="{FF2B5EF4-FFF2-40B4-BE49-F238E27FC236}">
                <a16:creationId xmlns:a16="http://schemas.microsoft.com/office/drawing/2014/main" id="{D7620446-55E3-3CDF-3305-23D2080815A0}"/>
              </a:ext>
            </a:extLst>
          </p:cNvPr>
          <p:cNvPicPr>
            <a:picLocks noChangeAspect="1"/>
          </p:cNvPicPr>
          <p:nvPr/>
        </p:nvPicPr>
        <p:blipFill>
          <a:blip r:embed="rId4"/>
          <a:stretch>
            <a:fillRect/>
          </a:stretch>
        </p:blipFill>
        <p:spPr>
          <a:xfrm>
            <a:off x="12733867" y="7643906"/>
            <a:ext cx="1896533" cy="58569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2721412"/>
            <a:ext cx="9200078" cy="708779"/>
          </a:xfrm>
          <a:prstGeom prst="rect">
            <a:avLst/>
          </a:prstGeom>
          <a:noFill/>
          <a:ln/>
        </p:spPr>
        <p:txBody>
          <a:bodyPr wrap="none" lIns="0" tIns="0" rIns="0" bIns="0" rtlCol="0" anchor="t"/>
          <a:lstStyle/>
          <a:p>
            <a:pPr marL="0" indent="0">
              <a:lnSpc>
                <a:spcPts val="5550"/>
              </a:lnSpc>
              <a:buNone/>
            </a:pPr>
            <a:r>
              <a:rPr lang="en-US" sz="4450" b="1" dirty="0">
                <a:solidFill>
                  <a:srgbClr val="282824"/>
                </a:solidFill>
                <a:latin typeface="Lato Bold" pitchFamily="34" charset="0"/>
                <a:ea typeface="Lato Bold" pitchFamily="34" charset="-122"/>
                <a:cs typeface="Lato Bold" pitchFamily="34" charset="-120"/>
              </a:rPr>
              <a:t>Types of Cells in the Nervous System</a:t>
            </a:r>
            <a:endParaRPr lang="en-US" sz="4450" dirty="0"/>
          </a:p>
        </p:txBody>
      </p:sp>
      <p:sp>
        <p:nvSpPr>
          <p:cNvPr id="3" name="Text 1"/>
          <p:cNvSpPr/>
          <p:nvPr/>
        </p:nvSpPr>
        <p:spPr>
          <a:xfrm>
            <a:off x="793790" y="3997166"/>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82824"/>
                </a:solidFill>
                <a:latin typeface="Lato Bold" pitchFamily="34" charset="0"/>
                <a:ea typeface="Lato Bold" pitchFamily="34" charset="-122"/>
                <a:cs typeface="Lato Bold" pitchFamily="34" charset="-120"/>
              </a:rPr>
              <a:t>Neurons</a:t>
            </a:r>
            <a:endParaRPr lang="en-US" sz="2200" dirty="0"/>
          </a:p>
        </p:txBody>
      </p:sp>
      <p:sp>
        <p:nvSpPr>
          <p:cNvPr id="4" name="Text 2"/>
          <p:cNvSpPr/>
          <p:nvPr/>
        </p:nvSpPr>
        <p:spPr>
          <a:xfrm>
            <a:off x="793790" y="4578310"/>
            <a:ext cx="6244709" cy="2770757"/>
          </a:xfrm>
          <a:prstGeom prst="rect">
            <a:avLst/>
          </a:prstGeom>
          <a:noFill/>
          <a:ln/>
        </p:spPr>
        <p:txBody>
          <a:bodyPr wrap="square" lIns="0" tIns="0" rIns="0" bIns="0" rtlCol="0" anchor="t"/>
          <a:lstStyle/>
          <a:p>
            <a:pPr marL="0" indent="0">
              <a:lnSpc>
                <a:spcPts val="2850"/>
              </a:lnSpc>
              <a:buNone/>
            </a:pPr>
            <a:r>
              <a:rPr lang="en-US" sz="2000" dirty="0">
                <a:solidFill>
                  <a:srgbClr val="4A4A45"/>
                </a:solidFill>
                <a:latin typeface="Lato" pitchFamily="34" charset="0"/>
                <a:ea typeface="Lato" pitchFamily="34" charset="-122"/>
                <a:cs typeface="Lato" pitchFamily="34" charset="-120"/>
              </a:rPr>
              <a:t>The core units responsible for signal transmission, these specialized cells form the foundation of the nervous system’s vast communication network, enabling rapid and precise coordination throughout the body."</a:t>
            </a:r>
            <a:endParaRPr lang="en-US" sz="2000" dirty="0"/>
          </a:p>
        </p:txBody>
      </p:sp>
      <p:sp>
        <p:nvSpPr>
          <p:cNvPr id="5" name="Text 3"/>
          <p:cNvSpPr/>
          <p:nvPr/>
        </p:nvSpPr>
        <p:spPr>
          <a:xfrm>
            <a:off x="7599521" y="3997166"/>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82824"/>
                </a:solidFill>
                <a:latin typeface="Lato Bold" pitchFamily="34" charset="0"/>
                <a:ea typeface="Lato Bold" pitchFamily="34" charset="-122"/>
                <a:cs typeface="Lato Bold" pitchFamily="34" charset="-120"/>
              </a:rPr>
              <a:t>Neuroglia</a:t>
            </a:r>
            <a:endParaRPr lang="en-US" sz="2200" dirty="0"/>
          </a:p>
        </p:txBody>
      </p:sp>
      <p:sp>
        <p:nvSpPr>
          <p:cNvPr id="6" name="Text 4"/>
          <p:cNvSpPr/>
          <p:nvPr/>
        </p:nvSpPr>
        <p:spPr>
          <a:xfrm>
            <a:off x="7599521" y="4578310"/>
            <a:ext cx="6244709" cy="2770757"/>
          </a:xfrm>
          <a:prstGeom prst="rect">
            <a:avLst/>
          </a:prstGeom>
          <a:noFill/>
          <a:ln/>
        </p:spPr>
        <p:txBody>
          <a:bodyPr wrap="square" lIns="0" tIns="0" rIns="0" bIns="0" rtlCol="0" anchor="t"/>
          <a:lstStyle/>
          <a:p>
            <a:pPr marL="0" indent="0">
              <a:lnSpc>
                <a:spcPts val="2850"/>
              </a:lnSpc>
              <a:buNone/>
            </a:pPr>
            <a:r>
              <a:rPr lang="en-US" sz="2000" dirty="0">
                <a:solidFill>
                  <a:srgbClr val="4A4A45"/>
                </a:solidFill>
                <a:latin typeface="Lato" pitchFamily="34" charset="0"/>
                <a:ea typeface="Lato" pitchFamily="34" charset="-122"/>
                <a:cs typeface="Lato" pitchFamily="34" charset="-120"/>
              </a:rPr>
              <a:t>These vital cells support and protect neurons, ensuring structural integrity and performing essential functions like nutrient delivery, insulation, and immune defense within the nervous system.</a:t>
            </a:r>
            <a:endParaRPr lang="en-US" sz="2000" dirty="0"/>
          </a:p>
        </p:txBody>
      </p:sp>
      <p:pic>
        <p:nvPicPr>
          <p:cNvPr id="7" name="Picture 6">
            <a:extLst>
              <a:ext uri="{FF2B5EF4-FFF2-40B4-BE49-F238E27FC236}">
                <a16:creationId xmlns:a16="http://schemas.microsoft.com/office/drawing/2014/main" id="{794E2654-7506-0306-1A1F-1F766BFA2C0A}"/>
              </a:ext>
            </a:extLst>
          </p:cNvPr>
          <p:cNvPicPr>
            <a:picLocks noChangeAspect="1"/>
          </p:cNvPicPr>
          <p:nvPr/>
        </p:nvPicPr>
        <p:blipFill>
          <a:blip r:embed="rId3"/>
          <a:stretch>
            <a:fillRect/>
          </a:stretch>
        </p:blipFill>
        <p:spPr>
          <a:xfrm>
            <a:off x="12733867" y="7643906"/>
            <a:ext cx="1896533" cy="58569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3" name="Text 0"/>
          <p:cNvSpPr/>
          <p:nvPr/>
        </p:nvSpPr>
        <p:spPr>
          <a:xfrm>
            <a:off x="793790" y="4007693"/>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282824"/>
                </a:solidFill>
                <a:latin typeface="Lato Bold" pitchFamily="34" charset="0"/>
                <a:ea typeface="Lato Bold" pitchFamily="34" charset="-122"/>
                <a:cs typeface="Lato Bold" pitchFamily="34" charset="-120"/>
              </a:rPr>
              <a:t>Neuron Structure</a:t>
            </a:r>
            <a:endParaRPr lang="en-US" sz="4450" dirty="0"/>
          </a:p>
        </p:txBody>
      </p:sp>
      <p:sp>
        <p:nvSpPr>
          <p:cNvPr id="5" name="Text 1"/>
          <p:cNvSpPr/>
          <p:nvPr/>
        </p:nvSpPr>
        <p:spPr>
          <a:xfrm>
            <a:off x="793790" y="566416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Cell Body (Soma)</a:t>
            </a:r>
            <a:endParaRPr lang="en-US" sz="2200" dirty="0"/>
          </a:p>
        </p:txBody>
      </p:sp>
      <p:sp>
        <p:nvSpPr>
          <p:cNvPr id="6" name="Text 2"/>
          <p:cNvSpPr/>
          <p:nvPr/>
        </p:nvSpPr>
        <p:spPr>
          <a:xfrm>
            <a:off x="793790" y="6154579"/>
            <a:ext cx="3005495" cy="1088708"/>
          </a:xfrm>
          <a:prstGeom prst="rect">
            <a:avLst/>
          </a:prstGeom>
          <a:noFill/>
          <a:ln/>
        </p:spPr>
        <p:txBody>
          <a:bodyPr wrap="square" lIns="0" tIns="0" rIns="0" bIns="0" rtlCol="0" anchor="t"/>
          <a:lstStyle/>
          <a:p>
            <a:pPr marL="0" indent="0" algn="l">
              <a:lnSpc>
                <a:spcPts val="2850"/>
              </a:lnSpc>
              <a:buNone/>
            </a:pPr>
            <a:r>
              <a:rPr lang="en-US" sz="2000" dirty="0">
                <a:solidFill>
                  <a:srgbClr val="4A4A45"/>
                </a:solidFill>
                <a:latin typeface="Lato" pitchFamily="34" charset="0"/>
                <a:ea typeface="Lato" pitchFamily="34" charset="-122"/>
                <a:cs typeface="Lato" pitchFamily="34" charset="-120"/>
              </a:rPr>
              <a:t>Contains the nucleus and is the metabolic center of the neuron.</a:t>
            </a:r>
            <a:endParaRPr lang="en-US" sz="2000" dirty="0"/>
          </a:p>
        </p:txBody>
      </p:sp>
      <p:sp>
        <p:nvSpPr>
          <p:cNvPr id="8" name="Text 3"/>
          <p:cNvSpPr/>
          <p:nvPr/>
        </p:nvSpPr>
        <p:spPr>
          <a:xfrm>
            <a:off x="4139446" y="566416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Dendrites</a:t>
            </a:r>
            <a:endParaRPr lang="en-US" sz="2200" dirty="0"/>
          </a:p>
        </p:txBody>
      </p:sp>
      <p:sp>
        <p:nvSpPr>
          <p:cNvPr id="9" name="Text 4"/>
          <p:cNvSpPr/>
          <p:nvPr/>
        </p:nvSpPr>
        <p:spPr>
          <a:xfrm>
            <a:off x="4139446" y="6154579"/>
            <a:ext cx="3005614" cy="725805"/>
          </a:xfrm>
          <a:prstGeom prst="rect">
            <a:avLst/>
          </a:prstGeom>
          <a:noFill/>
          <a:ln/>
        </p:spPr>
        <p:txBody>
          <a:bodyPr wrap="square" lIns="0" tIns="0" rIns="0" bIns="0" rtlCol="0" anchor="t"/>
          <a:lstStyle/>
          <a:p>
            <a:pPr marL="0" indent="0" algn="l">
              <a:lnSpc>
                <a:spcPts val="2850"/>
              </a:lnSpc>
              <a:buNone/>
            </a:pPr>
            <a:r>
              <a:rPr lang="en-US" sz="2000" dirty="0">
                <a:solidFill>
                  <a:srgbClr val="4A4A45"/>
                </a:solidFill>
                <a:latin typeface="Lato" pitchFamily="34" charset="0"/>
                <a:ea typeface="Lato" pitchFamily="34" charset="-122"/>
                <a:cs typeface="Lato" pitchFamily="34" charset="-120"/>
              </a:rPr>
              <a:t>Receive signals from other neurons or sensory receptors.</a:t>
            </a:r>
            <a:endParaRPr lang="en-US" sz="2000" dirty="0"/>
          </a:p>
        </p:txBody>
      </p:sp>
      <p:sp>
        <p:nvSpPr>
          <p:cNvPr id="11" name="Text 5"/>
          <p:cNvSpPr/>
          <p:nvPr/>
        </p:nvSpPr>
        <p:spPr>
          <a:xfrm>
            <a:off x="7485221" y="566416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Axon</a:t>
            </a:r>
            <a:endParaRPr lang="en-US" sz="2200" dirty="0"/>
          </a:p>
        </p:txBody>
      </p:sp>
      <p:sp>
        <p:nvSpPr>
          <p:cNvPr id="12" name="Text 6"/>
          <p:cNvSpPr/>
          <p:nvPr/>
        </p:nvSpPr>
        <p:spPr>
          <a:xfrm>
            <a:off x="7485221" y="6154579"/>
            <a:ext cx="3005614" cy="1088708"/>
          </a:xfrm>
          <a:prstGeom prst="rect">
            <a:avLst/>
          </a:prstGeom>
          <a:noFill/>
          <a:ln/>
        </p:spPr>
        <p:txBody>
          <a:bodyPr wrap="square" lIns="0" tIns="0" rIns="0" bIns="0" rtlCol="0" anchor="t"/>
          <a:lstStyle/>
          <a:p>
            <a:pPr marL="0" indent="0" algn="l">
              <a:lnSpc>
                <a:spcPts val="2850"/>
              </a:lnSpc>
              <a:buNone/>
            </a:pPr>
            <a:r>
              <a:rPr lang="en-US" sz="2000" dirty="0">
                <a:solidFill>
                  <a:srgbClr val="4A4A45"/>
                </a:solidFill>
                <a:latin typeface="Lato" pitchFamily="34" charset="0"/>
                <a:ea typeface="Lato" pitchFamily="34" charset="-122"/>
                <a:cs typeface="Lato" pitchFamily="34" charset="-120"/>
              </a:rPr>
              <a:t>Transmits signals away from the cell body to other neurons or effector cells.</a:t>
            </a:r>
            <a:endParaRPr lang="en-US" sz="2000" dirty="0"/>
          </a:p>
        </p:txBody>
      </p:sp>
      <p:sp>
        <p:nvSpPr>
          <p:cNvPr id="14" name="Text 7"/>
          <p:cNvSpPr/>
          <p:nvPr/>
        </p:nvSpPr>
        <p:spPr>
          <a:xfrm>
            <a:off x="10830997" y="566416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Axon Terminals</a:t>
            </a:r>
            <a:endParaRPr lang="en-US" sz="2200" dirty="0"/>
          </a:p>
        </p:txBody>
      </p:sp>
      <p:sp>
        <p:nvSpPr>
          <p:cNvPr id="15" name="Text 8"/>
          <p:cNvSpPr/>
          <p:nvPr/>
        </p:nvSpPr>
        <p:spPr>
          <a:xfrm>
            <a:off x="10830997" y="6154579"/>
            <a:ext cx="3005614" cy="1088708"/>
          </a:xfrm>
          <a:prstGeom prst="rect">
            <a:avLst/>
          </a:prstGeom>
          <a:noFill/>
          <a:ln/>
        </p:spPr>
        <p:txBody>
          <a:bodyPr wrap="square" lIns="0" tIns="0" rIns="0" bIns="0" rtlCol="0" anchor="t"/>
          <a:lstStyle/>
          <a:p>
            <a:pPr marL="0" indent="0" algn="l">
              <a:lnSpc>
                <a:spcPts val="2850"/>
              </a:lnSpc>
              <a:buNone/>
            </a:pPr>
            <a:r>
              <a:rPr lang="en-US" sz="2000" dirty="0">
                <a:solidFill>
                  <a:srgbClr val="4A4A45"/>
                </a:solidFill>
                <a:latin typeface="Lato" pitchFamily="34" charset="0"/>
                <a:ea typeface="Lato" pitchFamily="34" charset="-122"/>
                <a:cs typeface="Lato" pitchFamily="34" charset="-120"/>
              </a:rPr>
              <a:t>Release neurotransmitters to communicate with other neurons or effector cells.</a:t>
            </a:r>
            <a:endParaRPr lang="en-US" sz="2000" dirty="0"/>
          </a:p>
        </p:txBody>
      </p:sp>
      <p:pic>
        <p:nvPicPr>
          <p:cNvPr id="16" name="Picture 15">
            <a:extLst>
              <a:ext uri="{FF2B5EF4-FFF2-40B4-BE49-F238E27FC236}">
                <a16:creationId xmlns:a16="http://schemas.microsoft.com/office/drawing/2014/main" id="{B376CA6C-1341-992C-84A9-D967511B512B}"/>
              </a:ext>
            </a:extLst>
          </p:cNvPr>
          <p:cNvPicPr>
            <a:picLocks noChangeAspect="1"/>
          </p:cNvPicPr>
          <p:nvPr/>
        </p:nvPicPr>
        <p:blipFill>
          <a:blip r:embed="rId3"/>
          <a:stretch>
            <a:fillRect/>
          </a:stretch>
        </p:blipFill>
        <p:spPr>
          <a:xfrm>
            <a:off x="12733867" y="7643906"/>
            <a:ext cx="1896533" cy="585694"/>
          </a:xfrm>
          <a:prstGeom prst="rect">
            <a:avLst/>
          </a:prstGeom>
        </p:spPr>
      </p:pic>
      <p:pic>
        <p:nvPicPr>
          <p:cNvPr id="7" name="Picture 6" descr="A diagram of a neuron&#10;&#10;AI-generated content may be incorrect.">
            <a:extLst>
              <a:ext uri="{FF2B5EF4-FFF2-40B4-BE49-F238E27FC236}">
                <a16:creationId xmlns:a16="http://schemas.microsoft.com/office/drawing/2014/main" id="{D5C23253-2C32-14F6-2CC8-66B6ADC12723}"/>
              </a:ext>
            </a:extLst>
          </p:cNvPr>
          <p:cNvPicPr>
            <a:picLocks noChangeAspect="1"/>
          </p:cNvPicPr>
          <p:nvPr/>
        </p:nvPicPr>
        <p:blipFill>
          <a:blip r:embed="rId4"/>
          <a:srcRect t="12878" b="9739"/>
          <a:stretch/>
        </p:blipFill>
        <p:spPr>
          <a:xfrm>
            <a:off x="143435" y="103684"/>
            <a:ext cx="14486965" cy="350338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3" name="Text 0"/>
          <p:cNvSpPr/>
          <p:nvPr/>
        </p:nvSpPr>
        <p:spPr>
          <a:xfrm>
            <a:off x="793790" y="858679"/>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282824"/>
                </a:solidFill>
                <a:latin typeface="Lato Bold" pitchFamily="34" charset="0"/>
                <a:ea typeface="Lato Bold" pitchFamily="34" charset="-122"/>
                <a:cs typeface="Lato Bold" pitchFamily="34" charset="-120"/>
              </a:rPr>
              <a:t>Types of Neurons</a:t>
            </a:r>
            <a:endParaRPr lang="en-US" sz="4450" dirty="0"/>
          </a:p>
        </p:txBody>
      </p:sp>
      <p:sp>
        <p:nvSpPr>
          <p:cNvPr id="7" name="Text 4"/>
          <p:cNvSpPr/>
          <p:nvPr/>
        </p:nvSpPr>
        <p:spPr>
          <a:xfrm>
            <a:off x="1035248" y="2247781"/>
            <a:ext cx="197406" cy="340281"/>
          </a:xfrm>
          <a:prstGeom prst="rect">
            <a:avLst/>
          </a:prstGeom>
          <a:noFill/>
          <a:ln/>
        </p:spPr>
        <p:txBody>
          <a:bodyPr wrap="none" lIns="0" tIns="0" rIns="0" bIns="0" rtlCol="0" anchor="t"/>
          <a:lstStyle/>
          <a:p>
            <a:pPr marL="0" indent="0" algn="ctr">
              <a:lnSpc>
                <a:spcPts val="2650"/>
              </a:lnSpc>
              <a:buNone/>
            </a:pPr>
            <a:r>
              <a:rPr lang="en-US" sz="2650" b="1" dirty="0">
                <a:solidFill>
                  <a:srgbClr val="4A4A45"/>
                </a:solidFill>
                <a:latin typeface="Lato Bold" pitchFamily="34" charset="0"/>
                <a:ea typeface="Lato Bold" pitchFamily="34" charset="-122"/>
                <a:cs typeface="Lato Bold" pitchFamily="34" charset="-120"/>
              </a:rPr>
              <a:t>1</a:t>
            </a:r>
            <a:endParaRPr lang="en-US" sz="2650" dirty="0"/>
          </a:p>
        </p:txBody>
      </p:sp>
      <p:sp>
        <p:nvSpPr>
          <p:cNvPr id="8" name="Text 5"/>
          <p:cNvSpPr/>
          <p:nvPr/>
        </p:nvSpPr>
        <p:spPr>
          <a:xfrm>
            <a:off x="2381488" y="213443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Sensory Neurons</a:t>
            </a:r>
            <a:endParaRPr lang="en-US" sz="2200" dirty="0"/>
          </a:p>
        </p:txBody>
      </p:sp>
      <p:sp>
        <p:nvSpPr>
          <p:cNvPr id="9" name="Text 6"/>
          <p:cNvSpPr/>
          <p:nvPr/>
        </p:nvSpPr>
        <p:spPr>
          <a:xfrm>
            <a:off x="2381488" y="2624852"/>
            <a:ext cx="5968722" cy="725805"/>
          </a:xfrm>
          <a:prstGeom prst="rect">
            <a:avLst/>
          </a:prstGeom>
          <a:noFill/>
          <a:ln/>
        </p:spPr>
        <p:txBody>
          <a:bodyPr wrap="squar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Carry signals from sensory receptors to the CNS, providing information about the external environment.</a:t>
            </a:r>
            <a:endParaRPr lang="en-US" sz="1750" dirty="0"/>
          </a:p>
        </p:txBody>
      </p:sp>
      <p:sp>
        <p:nvSpPr>
          <p:cNvPr id="12" name="Text 9"/>
          <p:cNvSpPr/>
          <p:nvPr/>
        </p:nvSpPr>
        <p:spPr>
          <a:xfrm>
            <a:off x="1035248" y="4144447"/>
            <a:ext cx="197406" cy="340281"/>
          </a:xfrm>
          <a:prstGeom prst="rect">
            <a:avLst/>
          </a:prstGeom>
          <a:noFill/>
          <a:ln/>
        </p:spPr>
        <p:txBody>
          <a:bodyPr wrap="none" lIns="0" tIns="0" rIns="0" bIns="0" rtlCol="0" anchor="t"/>
          <a:lstStyle/>
          <a:p>
            <a:pPr marL="0" indent="0" algn="ctr">
              <a:lnSpc>
                <a:spcPts val="2650"/>
              </a:lnSpc>
              <a:buNone/>
            </a:pPr>
            <a:r>
              <a:rPr lang="en-US" sz="2650" b="1" dirty="0">
                <a:solidFill>
                  <a:srgbClr val="4A4A45"/>
                </a:solidFill>
                <a:latin typeface="Lato Bold" pitchFamily="34" charset="0"/>
                <a:ea typeface="Lato Bold" pitchFamily="34" charset="-122"/>
                <a:cs typeface="Lato Bold" pitchFamily="34" charset="-120"/>
              </a:rPr>
              <a:t>2</a:t>
            </a:r>
            <a:endParaRPr lang="en-US" sz="2650" dirty="0"/>
          </a:p>
        </p:txBody>
      </p:sp>
      <p:sp>
        <p:nvSpPr>
          <p:cNvPr id="13" name="Text 10"/>
          <p:cNvSpPr/>
          <p:nvPr/>
        </p:nvSpPr>
        <p:spPr>
          <a:xfrm>
            <a:off x="2381488" y="403109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Motor Neurons</a:t>
            </a:r>
            <a:endParaRPr lang="en-US" sz="2200" dirty="0"/>
          </a:p>
        </p:txBody>
      </p:sp>
      <p:sp>
        <p:nvSpPr>
          <p:cNvPr id="14" name="Text 11"/>
          <p:cNvSpPr/>
          <p:nvPr/>
        </p:nvSpPr>
        <p:spPr>
          <a:xfrm>
            <a:off x="2381488" y="4521517"/>
            <a:ext cx="5968722" cy="725805"/>
          </a:xfrm>
          <a:prstGeom prst="rect">
            <a:avLst/>
          </a:prstGeom>
          <a:noFill/>
          <a:ln/>
        </p:spPr>
        <p:txBody>
          <a:bodyPr wrap="squar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Carry signals from the CNS to muscles and glands, initiating responses to stimuli.</a:t>
            </a:r>
            <a:endParaRPr lang="en-US" sz="1750" dirty="0"/>
          </a:p>
        </p:txBody>
      </p:sp>
      <p:sp>
        <p:nvSpPr>
          <p:cNvPr id="17" name="Text 14"/>
          <p:cNvSpPr/>
          <p:nvPr/>
        </p:nvSpPr>
        <p:spPr>
          <a:xfrm>
            <a:off x="1035248" y="6041112"/>
            <a:ext cx="197406" cy="340281"/>
          </a:xfrm>
          <a:prstGeom prst="rect">
            <a:avLst/>
          </a:prstGeom>
          <a:noFill/>
          <a:ln/>
        </p:spPr>
        <p:txBody>
          <a:bodyPr wrap="none" lIns="0" tIns="0" rIns="0" bIns="0" rtlCol="0" anchor="t"/>
          <a:lstStyle/>
          <a:p>
            <a:pPr marL="0" indent="0" algn="ctr">
              <a:lnSpc>
                <a:spcPts val="2650"/>
              </a:lnSpc>
              <a:buNone/>
            </a:pPr>
            <a:r>
              <a:rPr lang="en-US" sz="2650" b="1" dirty="0">
                <a:solidFill>
                  <a:srgbClr val="4A4A45"/>
                </a:solidFill>
                <a:latin typeface="Lato Bold" pitchFamily="34" charset="0"/>
                <a:ea typeface="Lato Bold" pitchFamily="34" charset="-122"/>
                <a:cs typeface="Lato Bold" pitchFamily="34" charset="-120"/>
              </a:rPr>
              <a:t>3</a:t>
            </a:r>
            <a:endParaRPr lang="en-US" sz="2650" dirty="0"/>
          </a:p>
        </p:txBody>
      </p:sp>
      <p:sp>
        <p:nvSpPr>
          <p:cNvPr id="18" name="Text 15"/>
          <p:cNvSpPr/>
          <p:nvPr/>
        </p:nvSpPr>
        <p:spPr>
          <a:xfrm>
            <a:off x="2381488" y="5927765"/>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Interneurons</a:t>
            </a:r>
            <a:endParaRPr lang="en-US" sz="2200" dirty="0"/>
          </a:p>
        </p:txBody>
      </p:sp>
      <p:sp>
        <p:nvSpPr>
          <p:cNvPr id="19" name="Text 16"/>
          <p:cNvSpPr/>
          <p:nvPr/>
        </p:nvSpPr>
        <p:spPr>
          <a:xfrm>
            <a:off x="2381488" y="6418183"/>
            <a:ext cx="5968722" cy="725805"/>
          </a:xfrm>
          <a:prstGeom prst="rect">
            <a:avLst/>
          </a:prstGeom>
          <a:noFill/>
          <a:ln/>
        </p:spPr>
        <p:txBody>
          <a:bodyPr wrap="squar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Connect neurons within the CNS, facilitating complex processing and integration of information.</a:t>
            </a:r>
            <a:endParaRPr lang="en-US" sz="1750" dirty="0"/>
          </a:p>
        </p:txBody>
      </p:sp>
      <p:pic>
        <p:nvPicPr>
          <p:cNvPr id="10" name="Picture 9" descr="A diagram of a human brain&#10;&#10;AI-generated content may be incorrect.">
            <a:extLst>
              <a:ext uri="{FF2B5EF4-FFF2-40B4-BE49-F238E27FC236}">
                <a16:creationId xmlns:a16="http://schemas.microsoft.com/office/drawing/2014/main" id="{02DADC23-335B-EF60-F6DE-4518CEB68566}"/>
              </a:ext>
            </a:extLst>
          </p:cNvPr>
          <p:cNvPicPr>
            <a:picLocks noChangeAspect="1"/>
          </p:cNvPicPr>
          <p:nvPr/>
        </p:nvPicPr>
        <p:blipFill>
          <a:blip r:embed="rId3"/>
          <a:stretch>
            <a:fillRect/>
          </a:stretch>
        </p:blipFill>
        <p:spPr>
          <a:xfrm>
            <a:off x="8350210" y="0"/>
            <a:ext cx="6280190" cy="7996518"/>
          </a:xfrm>
          <a:prstGeom prst="rect">
            <a:avLst/>
          </a:prstGeom>
        </p:spPr>
      </p:pic>
      <p:pic>
        <p:nvPicPr>
          <p:cNvPr id="15" name="Picture 14">
            <a:extLst>
              <a:ext uri="{FF2B5EF4-FFF2-40B4-BE49-F238E27FC236}">
                <a16:creationId xmlns:a16="http://schemas.microsoft.com/office/drawing/2014/main" id="{43DFAA60-6023-6252-06A2-2B1F242C259A}"/>
              </a:ext>
            </a:extLst>
          </p:cNvPr>
          <p:cNvPicPr>
            <a:picLocks noChangeAspect="1"/>
          </p:cNvPicPr>
          <p:nvPr/>
        </p:nvPicPr>
        <p:blipFill>
          <a:blip r:embed="rId4"/>
          <a:stretch>
            <a:fillRect/>
          </a:stretch>
        </p:blipFill>
        <p:spPr>
          <a:xfrm>
            <a:off x="12807400" y="7637163"/>
            <a:ext cx="1822999" cy="54140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2358509"/>
            <a:ext cx="8488561" cy="708779"/>
          </a:xfrm>
          <a:prstGeom prst="rect">
            <a:avLst/>
          </a:prstGeom>
          <a:noFill/>
          <a:ln/>
        </p:spPr>
        <p:txBody>
          <a:bodyPr wrap="none" lIns="0" tIns="0" rIns="0" bIns="0" rtlCol="0" anchor="t"/>
          <a:lstStyle/>
          <a:p>
            <a:pPr marL="0" indent="0">
              <a:lnSpc>
                <a:spcPts val="5550"/>
              </a:lnSpc>
              <a:buNone/>
            </a:pPr>
            <a:r>
              <a:rPr lang="en-US" sz="4450" b="1" dirty="0">
                <a:solidFill>
                  <a:srgbClr val="282824"/>
                </a:solidFill>
                <a:latin typeface="Lato Bold" pitchFamily="34" charset="0"/>
                <a:ea typeface="Lato Bold" pitchFamily="34" charset="-122"/>
                <a:cs typeface="Lato Bold" pitchFamily="34" charset="-120"/>
              </a:rPr>
              <a:t>Myelin Sheath and Its Importance</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82824"/>
                </a:solidFill>
                <a:latin typeface="Lato Bold" pitchFamily="34" charset="0"/>
                <a:ea typeface="Lato Bold" pitchFamily="34" charset="-122"/>
                <a:cs typeface="Lato Bold" pitchFamily="34" charset="-120"/>
              </a:rPr>
              <a:t>Definition</a:t>
            </a:r>
            <a:endParaRPr lang="en-US" sz="2200" dirty="0"/>
          </a:p>
        </p:txBody>
      </p:sp>
      <p:sp>
        <p:nvSpPr>
          <p:cNvPr id="4" name="Text 2"/>
          <p:cNvSpPr/>
          <p:nvPr/>
        </p:nvSpPr>
        <p:spPr>
          <a:xfrm>
            <a:off x="793790" y="421540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A fatty layer that surrounds axons, this insulator enhances signal transmission by speeding up electrical impulses and protecting the nerve fibers.</a:t>
            </a:r>
            <a:endParaRPr lang="en-US" sz="1750" dirty="0"/>
          </a:p>
        </p:txBody>
      </p:sp>
      <p:sp>
        <p:nvSpPr>
          <p:cNvPr id="5" name="Text 3"/>
          <p:cNvSpPr/>
          <p:nvPr/>
        </p:nvSpPr>
        <p:spPr>
          <a:xfrm>
            <a:off x="5332928"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82824"/>
                </a:solidFill>
                <a:latin typeface="Lato Bold" pitchFamily="34" charset="0"/>
                <a:ea typeface="Lato Bold" pitchFamily="34" charset="-122"/>
                <a:cs typeface="Lato Bold" pitchFamily="34" charset="-120"/>
              </a:rPr>
              <a:t>Function</a:t>
            </a:r>
            <a:endParaRPr lang="en-US" sz="2200" dirty="0"/>
          </a:p>
        </p:txBody>
      </p:sp>
      <p:sp>
        <p:nvSpPr>
          <p:cNvPr id="6" name="Text 4"/>
          <p:cNvSpPr/>
          <p:nvPr/>
        </p:nvSpPr>
        <p:spPr>
          <a:xfrm>
            <a:off x="5332928" y="421540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Myelin speeds up signal transmission by allowing signals to jump between gaps in the myelin sheath, a process called </a:t>
            </a:r>
            <a:r>
              <a:rPr lang="en-US" sz="1750" b="1" dirty="0">
                <a:solidFill>
                  <a:srgbClr val="4A4A45"/>
                </a:solidFill>
                <a:latin typeface="Lato" pitchFamily="34" charset="0"/>
                <a:ea typeface="Lato" pitchFamily="34" charset="-122"/>
                <a:cs typeface="Lato" pitchFamily="34" charset="-120"/>
              </a:rPr>
              <a:t>saltatory conduction</a:t>
            </a:r>
            <a:r>
              <a:rPr lang="en-US" sz="1750" dirty="0">
                <a:solidFill>
                  <a:srgbClr val="4A4A45"/>
                </a:solidFill>
                <a:latin typeface="Lato" pitchFamily="34" charset="0"/>
                <a:ea typeface="Lato" pitchFamily="34" charset="-122"/>
                <a:cs typeface="Lato" pitchFamily="34" charset="-120"/>
              </a:rPr>
              <a:t>.</a:t>
            </a:r>
            <a:endParaRPr lang="en-US" sz="1750" dirty="0"/>
          </a:p>
        </p:txBody>
      </p:sp>
      <p:sp>
        <p:nvSpPr>
          <p:cNvPr id="7" name="Text 5"/>
          <p:cNvSpPr/>
          <p:nvPr/>
        </p:nvSpPr>
        <p:spPr>
          <a:xfrm>
            <a:off x="9872067"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82824"/>
                </a:solidFill>
                <a:latin typeface="Lato Bold" pitchFamily="34" charset="0"/>
                <a:ea typeface="Lato Bold" pitchFamily="34" charset="-122"/>
                <a:cs typeface="Lato Bold" pitchFamily="34" charset="-120"/>
              </a:rPr>
              <a:t>Comparison</a:t>
            </a:r>
            <a:endParaRPr lang="en-US" sz="2200" dirty="0"/>
          </a:p>
        </p:txBody>
      </p:sp>
      <p:sp>
        <p:nvSpPr>
          <p:cNvPr id="8" name="Text 6"/>
          <p:cNvSpPr/>
          <p:nvPr/>
        </p:nvSpPr>
        <p:spPr>
          <a:xfrm>
            <a:off x="9872067" y="4215408"/>
            <a:ext cx="3978116" cy="1088708"/>
          </a:xfrm>
          <a:prstGeom prst="rect">
            <a:avLst/>
          </a:prstGeom>
          <a:noFill/>
          <a:ln/>
        </p:spPr>
        <p:txBody>
          <a:bodyPr wrap="squar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Myelinated axons transmit signals much faster and more efficiently than unmyelinated axons.</a:t>
            </a:r>
            <a:endParaRPr lang="en-US" sz="1750" dirty="0"/>
          </a:p>
        </p:txBody>
      </p:sp>
      <p:pic>
        <p:nvPicPr>
          <p:cNvPr id="9" name="Picture 8">
            <a:extLst>
              <a:ext uri="{FF2B5EF4-FFF2-40B4-BE49-F238E27FC236}">
                <a16:creationId xmlns:a16="http://schemas.microsoft.com/office/drawing/2014/main" id="{94AF9253-5797-A9FD-C7EF-18F573569ECD}"/>
              </a:ext>
            </a:extLst>
          </p:cNvPr>
          <p:cNvPicPr>
            <a:picLocks noChangeAspect="1"/>
          </p:cNvPicPr>
          <p:nvPr/>
        </p:nvPicPr>
        <p:blipFill>
          <a:blip r:embed="rId3"/>
          <a:stretch>
            <a:fillRect/>
          </a:stretch>
        </p:blipFill>
        <p:spPr>
          <a:xfrm>
            <a:off x="12733867" y="7643906"/>
            <a:ext cx="1896533" cy="58569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3" name="Text 0"/>
          <p:cNvSpPr/>
          <p:nvPr/>
        </p:nvSpPr>
        <p:spPr>
          <a:xfrm>
            <a:off x="793790" y="2100620"/>
            <a:ext cx="6532126" cy="708779"/>
          </a:xfrm>
          <a:prstGeom prst="rect">
            <a:avLst/>
          </a:prstGeom>
          <a:noFill/>
          <a:ln/>
        </p:spPr>
        <p:txBody>
          <a:bodyPr wrap="none" lIns="0" tIns="0" rIns="0" bIns="0" rtlCol="0" anchor="t"/>
          <a:lstStyle/>
          <a:p>
            <a:pPr marL="0" indent="0">
              <a:lnSpc>
                <a:spcPts val="5550"/>
              </a:lnSpc>
              <a:buNone/>
            </a:pPr>
            <a:r>
              <a:rPr lang="en-US" sz="4450" b="1" dirty="0">
                <a:solidFill>
                  <a:srgbClr val="282824"/>
                </a:solidFill>
                <a:latin typeface="Lato Bold" pitchFamily="34" charset="0"/>
                <a:ea typeface="Lato Bold" pitchFamily="34" charset="-122"/>
                <a:cs typeface="Lato Bold" pitchFamily="34" charset="-120"/>
              </a:rPr>
              <a:t>Glial Cells and Their Roles</a:t>
            </a:r>
            <a:endParaRPr lang="en-US" sz="4450" dirty="0"/>
          </a:p>
        </p:txBody>
      </p:sp>
      <p:sp>
        <p:nvSpPr>
          <p:cNvPr id="4" name="Shape 1"/>
          <p:cNvSpPr/>
          <p:nvPr/>
        </p:nvSpPr>
        <p:spPr>
          <a:xfrm>
            <a:off x="793790" y="3149560"/>
            <a:ext cx="7556421" cy="2979420"/>
          </a:xfrm>
          <a:prstGeom prst="roundRect">
            <a:avLst>
              <a:gd name="adj" fmla="val 1142"/>
            </a:avLst>
          </a:prstGeom>
          <a:noFill/>
          <a:ln w="7620">
            <a:solidFill>
              <a:srgbClr val="000000">
                <a:alpha val="8000"/>
              </a:srgbClr>
            </a:solidFill>
            <a:prstDash val="solid"/>
          </a:ln>
        </p:spPr>
        <p:txBody>
          <a:bodyPr/>
          <a:lstStyle/>
          <a:p>
            <a:endParaRPr lang="ru-RU"/>
          </a:p>
        </p:txBody>
      </p:sp>
      <p:sp>
        <p:nvSpPr>
          <p:cNvPr id="5" name="Shape 2"/>
          <p:cNvSpPr/>
          <p:nvPr/>
        </p:nvSpPr>
        <p:spPr>
          <a:xfrm>
            <a:off x="801410" y="3157180"/>
            <a:ext cx="7541181" cy="1013222"/>
          </a:xfrm>
          <a:prstGeom prst="rect">
            <a:avLst/>
          </a:prstGeom>
          <a:solidFill>
            <a:srgbClr val="FFFFFF">
              <a:alpha val="4000"/>
            </a:srgbClr>
          </a:solidFill>
          <a:ln/>
        </p:spPr>
        <p:txBody>
          <a:bodyPr/>
          <a:lstStyle/>
          <a:p>
            <a:endParaRPr lang="ru-RU"/>
          </a:p>
        </p:txBody>
      </p:sp>
      <p:sp>
        <p:nvSpPr>
          <p:cNvPr id="6" name="Text 3"/>
          <p:cNvSpPr/>
          <p:nvPr/>
        </p:nvSpPr>
        <p:spPr>
          <a:xfrm>
            <a:off x="1028224" y="3300889"/>
            <a:ext cx="3313152" cy="362903"/>
          </a:xfrm>
          <a:prstGeom prst="rect">
            <a:avLst/>
          </a:prstGeom>
          <a:noFill/>
          <a:ln/>
        </p:spPr>
        <p:txBody>
          <a:bodyPr wrap="non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Astrocytes</a:t>
            </a:r>
            <a:endParaRPr lang="en-US" sz="1750" dirty="0"/>
          </a:p>
        </p:txBody>
      </p:sp>
      <p:sp>
        <p:nvSpPr>
          <p:cNvPr id="7" name="Text 4"/>
          <p:cNvSpPr/>
          <p:nvPr/>
        </p:nvSpPr>
        <p:spPr>
          <a:xfrm>
            <a:off x="4802624" y="3300889"/>
            <a:ext cx="3313152" cy="725805"/>
          </a:xfrm>
          <a:prstGeom prst="rect">
            <a:avLst/>
          </a:prstGeom>
          <a:noFill/>
          <a:ln/>
        </p:spPr>
        <p:txBody>
          <a:bodyPr wrap="squar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Nutrient support, blood-brain barrier</a:t>
            </a:r>
            <a:endParaRPr lang="en-US" sz="1750" dirty="0"/>
          </a:p>
        </p:txBody>
      </p:sp>
      <p:sp>
        <p:nvSpPr>
          <p:cNvPr id="8" name="Shape 5"/>
          <p:cNvSpPr/>
          <p:nvPr/>
        </p:nvSpPr>
        <p:spPr>
          <a:xfrm>
            <a:off x="801410" y="4170402"/>
            <a:ext cx="7541181" cy="650319"/>
          </a:xfrm>
          <a:prstGeom prst="rect">
            <a:avLst/>
          </a:prstGeom>
          <a:solidFill>
            <a:srgbClr val="000000">
              <a:alpha val="4000"/>
            </a:srgbClr>
          </a:solidFill>
          <a:ln/>
        </p:spPr>
        <p:txBody>
          <a:bodyPr/>
          <a:lstStyle/>
          <a:p>
            <a:endParaRPr lang="ru-RU"/>
          </a:p>
        </p:txBody>
      </p:sp>
      <p:sp>
        <p:nvSpPr>
          <p:cNvPr id="9" name="Text 6"/>
          <p:cNvSpPr/>
          <p:nvPr/>
        </p:nvSpPr>
        <p:spPr>
          <a:xfrm>
            <a:off x="1028224" y="4314111"/>
            <a:ext cx="3313152" cy="362903"/>
          </a:xfrm>
          <a:prstGeom prst="rect">
            <a:avLst/>
          </a:prstGeom>
          <a:noFill/>
          <a:ln/>
        </p:spPr>
        <p:txBody>
          <a:bodyPr wrap="non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Oligodendrocytes</a:t>
            </a:r>
            <a:endParaRPr lang="en-US" sz="1750" dirty="0"/>
          </a:p>
        </p:txBody>
      </p:sp>
      <p:sp>
        <p:nvSpPr>
          <p:cNvPr id="10" name="Text 7"/>
          <p:cNvSpPr/>
          <p:nvPr/>
        </p:nvSpPr>
        <p:spPr>
          <a:xfrm>
            <a:off x="4802624" y="4314111"/>
            <a:ext cx="3313152" cy="362903"/>
          </a:xfrm>
          <a:prstGeom prst="rect">
            <a:avLst/>
          </a:prstGeom>
          <a:noFill/>
          <a:ln/>
        </p:spPr>
        <p:txBody>
          <a:bodyPr wrap="non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Myelin in CNS</a:t>
            </a:r>
            <a:endParaRPr lang="en-US" sz="1750" dirty="0"/>
          </a:p>
        </p:txBody>
      </p:sp>
      <p:sp>
        <p:nvSpPr>
          <p:cNvPr id="11" name="Shape 8"/>
          <p:cNvSpPr/>
          <p:nvPr/>
        </p:nvSpPr>
        <p:spPr>
          <a:xfrm>
            <a:off x="801410" y="4820722"/>
            <a:ext cx="7541181" cy="650319"/>
          </a:xfrm>
          <a:prstGeom prst="rect">
            <a:avLst/>
          </a:prstGeom>
          <a:solidFill>
            <a:srgbClr val="FFFFFF">
              <a:alpha val="4000"/>
            </a:srgbClr>
          </a:solidFill>
          <a:ln/>
        </p:spPr>
        <p:txBody>
          <a:bodyPr/>
          <a:lstStyle/>
          <a:p>
            <a:endParaRPr lang="ru-RU"/>
          </a:p>
        </p:txBody>
      </p:sp>
      <p:sp>
        <p:nvSpPr>
          <p:cNvPr id="12" name="Text 9"/>
          <p:cNvSpPr/>
          <p:nvPr/>
        </p:nvSpPr>
        <p:spPr>
          <a:xfrm>
            <a:off x="1028224" y="4964430"/>
            <a:ext cx="3313152" cy="362903"/>
          </a:xfrm>
          <a:prstGeom prst="rect">
            <a:avLst/>
          </a:prstGeom>
          <a:noFill/>
          <a:ln/>
        </p:spPr>
        <p:txBody>
          <a:bodyPr wrap="non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Microglia</a:t>
            </a:r>
            <a:endParaRPr lang="en-US" sz="1750" dirty="0"/>
          </a:p>
        </p:txBody>
      </p:sp>
      <p:sp>
        <p:nvSpPr>
          <p:cNvPr id="13" name="Text 10"/>
          <p:cNvSpPr/>
          <p:nvPr/>
        </p:nvSpPr>
        <p:spPr>
          <a:xfrm>
            <a:off x="4802624" y="4964430"/>
            <a:ext cx="3313152" cy="362903"/>
          </a:xfrm>
          <a:prstGeom prst="rect">
            <a:avLst/>
          </a:prstGeom>
          <a:noFill/>
          <a:ln/>
        </p:spPr>
        <p:txBody>
          <a:bodyPr wrap="non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Immune defense</a:t>
            </a:r>
            <a:endParaRPr lang="en-US" sz="1750" dirty="0"/>
          </a:p>
        </p:txBody>
      </p:sp>
      <p:sp>
        <p:nvSpPr>
          <p:cNvPr id="14" name="Shape 11"/>
          <p:cNvSpPr/>
          <p:nvPr/>
        </p:nvSpPr>
        <p:spPr>
          <a:xfrm>
            <a:off x="801410" y="5471041"/>
            <a:ext cx="7541181" cy="650319"/>
          </a:xfrm>
          <a:prstGeom prst="rect">
            <a:avLst/>
          </a:prstGeom>
          <a:solidFill>
            <a:srgbClr val="000000">
              <a:alpha val="4000"/>
            </a:srgbClr>
          </a:solidFill>
          <a:ln/>
        </p:spPr>
        <p:txBody>
          <a:bodyPr/>
          <a:lstStyle/>
          <a:p>
            <a:endParaRPr lang="ru-RU"/>
          </a:p>
        </p:txBody>
      </p:sp>
      <p:sp>
        <p:nvSpPr>
          <p:cNvPr id="15" name="Text 12"/>
          <p:cNvSpPr/>
          <p:nvPr/>
        </p:nvSpPr>
        <p:spPr>
          <a:xfrm>
            <a:off x="1028224" y="5614749"/>
            <a:ext cx="3313152" cy="362903"/>
          </a:xfrm>
          <a:prstGeom prst="rect">
            <a:avLst/>
          </a:prstGeom>
          <a:noFill/>
          <a:ln/>
        </p:spPr>
        <p:txBody>
          <a:bodyPr wrap="non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Schwann cells</a:t>
            </a:r>
            <a:endParaRPr lang="en-US" sz="1750" dirty="0"/>
          </a:p>
        </p:txBody>
      </p:sp>
      <p:sp>
        <p:nvSpPr>
          <p:cNvPr id="16" name="Text 13"/>
          <p:cNvSpPr/>
          <p:nvPr/>
        </p:nvSpPr>
        <p:spPr>
          <a:xfrm>
            <a:off x="4802624" y="5614749"/>
            <a:ext cx="3313152" cy="362903"/>
          </a:xfrm>
          <a:prstGeom prst="rect">
            <a:avLst/>
          </a:prstGeom>
          <a:noFill/>
          <a:ln/>
        </p:spPr>
        <p:txBody>
          <a:bodyPr wrap="non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Myelin in PNS</a:t>
            </a:r>
            <a:endParaRPr lang="en-US" sz="1750" dirty="0"/>
          </a:p>
        </p:txBody>
      </p:sp>
      <p:pic>
        <p:nvPicPr>
          <p:cNvPr id="18" name="Picture 17" descr="A group of cell cells&#10;&#10;AI-generated content may be incorrect.">
            <a:extLst>
              <a:ext uri="{FF2B5EF4-FFF2-40B4-BE49-F238E27FC236}">
                <a16:creationId xmlns:a16="http://schemas.microsoft.com/office/drawing/2014/main" id="{B902C91D-19EC-4A74-3746-EBF8A760A9A7}"/>
              </a:ext>
            </a:extLst>
          </p:cNvPr>
          <p:cNvPicPr>
            <a:picLocks noChangeAspect="1"/>
          </p:cNvPicPr>
          <p:nvPr/>
        </p:nvPicPr>
        <p:blipFill>
          <a:blip r:embed="rId3"/>
          <a:srcRect b="13712"/>
          <a:stretch/>
        </p:blipFill>
        <p:spPr>
          <a:xfrm>
            <a:off x="8357831" y="1775459"/>
            <a:ext cx="6060995" cy="5077304"/>
          </a:xfrm>
          <a:prstGeom prst="rect">
            <a:avLst/>
          </a:prstGeom>
        </p:spPr>
      </p:pic>
      <p:pic>
        <p:nvPicPr>
          <p:cNvPr id="20" name="Picture 19">
            <a:extLst>
              <a:ext uri="{FF2B5EF4-FFF2-40B4-BE49-F238E27FC236}">
                <a16:creationId xmlns:a16="http://schemas.microsoft.com/office/drawing/2014/main" id="{1D8191A2-2418-37BE-10F3-A05BC00AA1A7}"/>
              </a:ext>
            </a:extLst>
          </p:cNvPr>
          <p:cNvPicPr>
            <a:picLocks noChangeAspect="1"/>
          </p:cNvPicPr>
          <p:nvPr/>
        </p:nvPicPr>
        <p:blipFill>
          <a:blip r:embed="rId4"/>
          <a:stretch>
            <a:fillRect/>
          </a:stretch>
        </p:blipFill>
        <p:spPr>
          <a:xfrm>
            <a:off x="12162478" y="7596547"/>
            <a:ext cx="2467922" cy="62142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3" name="Text 0"/>
          <p:cNvSpPr/>
          <p:nvPr/>
        </p:nvSpPr>
        <p:spPr>
          <a:xfrm>
            <a:off x="6807200" y="758190"/>
            <a:ext cx="7075725" cy="1334929"/>
          </a:xfrm>
          <a:prstGeom prst="rect">
            <a:avLst/>
          </a:prstGeom>
          <a:noFill/>
          <a:ln/>
        </p:spPr>
        <p:txBody>
          <a:bodyPr wrap="square" lIns="0" tIns="0" rIns="0" bIns="0" rtlCol="0" anchor="t"/>
          <a:lstStyle/>
          <a:p>
            <a:pPr marL="0" indent="0">
              <a:lnSpc>
                <a:spcPts val="5250"/>
              </a:lnSpc>
              <a:buNone/>
            </a:pPr>
            <a:r>
              <a:rPr lang="en-US" sz="4200" b="1" dirty="0">
                <a:solidFill>
                  <a:srgbClr val="282824"/>
                </a:solidFill>
                <a:latin typeface="Lato Bold" pitchFamily="34" charset="0"/>
                <a:ea typeface="Lato Bold" pitchFamily="34" charset="-122"/>
                <a:cs typeface="Lato Bold" pitchFamily="34" charset="-120"/>
              </a:rPr>
              <a:t>Synapses: Communication Points</a:t>
            </a:r>
            <a:endParaRPr lang="en-US" sz="4200" dirty="0"/>
          </a:p>
        </p:txBody>
      </p:sp>
      <p:sp>
        <p:nvSpPr>
          <p:cNvPr id="5" name="Text 1"/>
          <p:cNvSpPr/>
          <p:nvPr/>
        </p:nvSpPr>
        <p:spPr>
          <a:xfrm>
            <a:off x="7622024" y="2626876"/>
            <a:ext cx="2669619" cy="333613"/>
          </a:xfrm>
          <a:prstGeom prst="rect">
            <a:avLst/>
          </a:prstGeom>
          <a:noFill/>
          <a:ln/>
        </p:spPr>
        <p:txBody>
          <a:bodyPr wrap="none" lIns="0" tIns="0" rIns="0" bIns="0" rtlCol="0" anchor="t"/>
          <a:lstStyle/>
          <a:p>
            <a:pPr marL="0" indent="0" algn="l">
              <a:lnSpc>
                <a:spcPts val="2600"/>
              </a:lnSpc>
              <a:buNone/>
            </a:pPr>
            <a:r>
              <a:rPr lang="en-US" sz="2100" b="1" dirty="0">
                <a:solidFill>
                  <a:srgbClr val="4A4A45"/>
                </a:solidFill>
                <a:latin typeface="Lato Bold" pitchFamily="34" charset="0"/>
                <a:ea typeface="Lato Bold" pitchFamily="34" charset="-122"/>
                <a:cs typeface="Lato Bold" pitchFamily="34" charset="-120"/>
              </a:rPr>
              <a:t>Definition</a:t>
            </a:r>
            <a:endParaRPr lang="en-US" sz="2100" dirty="0"/>
          </a:p>
        </p:txBody>
      </p:sp>
      <p:sp>
        <p:nvSpPr>
          <p:cNvPr id="6" name="Text 2"/>
          <p:cNvSpPr/>
          <p:nvPr/>
        </p:nvSpPr>
        <p:spPr>
          <a:xfrm>
            <a:off x="7622024" y="3088600"/>
            <a:ext cx="6260902" cy="683419"/>
          </a:xfrm>
          <a:prstGeom prst="rect">
            <a:avLst/>
          </a:prstGeom>
          <a:noFill/>
          <a:ln/>
        </p:spPr>
        <p:txBody>
          <a:bodyPr wrap="square" lIns="0" tIns="0" rIns="0" bIns="0" rtlCol="0" anchor="t"/>
          <a:lstStyle/>
          <a:p>
            <a:pPr marL="0" indent="0" algn="l">
              <a:lnSpc>
                <a:spcPts val="2650"/>
              </a:lnSpc>
              <a:buNone/>
            </a:pPr>
            <a:r>
              <a:rPr lang="en-US" sz="1650" dirty="0">
                <a:solidFill>
                  <a:srgbClr val="4A4A45"/>
                </a:solidFill>
                <a:latin typeface="Lato" pitchFamily="34" charset="0"/>
                <a:ea typeface="Lato" pitchFamily="34" charset="-122"/>
                <a:cs typeface="Lato" pitchFamily="34" charset="-120"/>
              </a:rPr>
              <a:t>A synapse is a junction between neurons or between a neuron and an effector cell, such as a muscle or gland.</a:t>
            </a:r>
            <a:endParaRPr lang="en-US" sz="1650" dirty="0"/>
          </a:p>
        </p:txBody>
      </p:sp>
      <p:sp>
        <p:nvSpPr>
          <p:cNvPr id="8" name="Text 3"/>
          <p:cNvSpPr/>
          <p:nvPr/>
        </p:nvSpPr>
        <p:spPr>
          <a:xfrm>
            <a:off x="7622024" y="4198977"/>
            <a:ext cx="2669619" cy="333613"/>
          </a:xfrm>
          <a:prstGeom prst="rect">
            <a:avLst/>
          </a:prstGeom>
          <a:noFill/>
          <a:ln/>
        </p:spPr>
        <p:txBody>
          <a:bodyPr wrap="none" lIns="0" tIns="0" rIns="0" bIns="0" rtlCol="0" anchor="t"/>
          <a:lstStyle/>
          <a:p>
            <a:pPr marL="0" indent="0" algn="l">
              <a:lnSpc>
                <a:spcPts val="2600"/>
              </a:lnSpc>
              <a:buNone/>
            </a:pPr>
            <a:r>
              <a:rPr lang="en-US" sz="2100" b="1" dirty="0">
                <a:solidFill>
                  <a:srgbClr val="4A4A45"/>
                </a:solidFill>
                <a:latin typeface="Lato Bold" pitchFamily="34" charset="0"/>
                <a:ea typeface="Lato Bold" pitchFamily="34" charset="-122"/>
                <a:cs typeface="Lato Bold" pitchFamily="34" charset="-120"/>
              </a:rPr>
              <a:t>Types</a:t>
            </a:r>
            <a:endParaRPr lang="en-US" sz="2100" dirty="0"/>
          </a:p>
        </p:txBody>
      </p:sp>
      <p:sp>
        <p:nvSpPr>
          <p:cNvPr id="9" name="Text 4"/>
          <p:cNvSpPr/>
          <p:nvPr/>
        </p:nvSpPr>
        <p:spPr>
          <a:xfrm>
            <a:off x="7622024" y="4660702"/>
            <a:ext cx="6260902" cy="683419"/>
          </a:xfrm>
          <a:prstGeom prst="rect">
            <a:avLst/>
          </a:prstGeom>
          <a:noFill/>
          <a:ln/>
        </p:spPr>
        <p:txBody>
          <a:bodyPr wrap="square" lIns="0" tIns="0" rIns="0" bIns="0" rtlCol="0" anchor="t"/>
          <a:lstStyle/>
          <a:p>
            <a:pPr marL="0" indent="0" algn="l">
              <a:lnSpc>
                <a:spcPts val="2650"/>
              </a:lnSpc>
              <a:buNone/>
            </a:pPr>
            <a:r>
              <a:rPr lang="en-US" sz="1650" dirty="0">
                <a:solidFill>
                  <a:srgbClr val="4A4A45"/>
                </a:solidFill>
                <a:latin typeface="Lato" pitchFamily="34" charset="0"/>
                <a:ea typeface="Lato" pitchFamily="34" charset="-122"/>
                <a:cs typeface="Lato" pitchFamily="34" charset="-120"/>
              </a:rPr>
              <a:t>Synapses can be chemical, where neurotransmitters are released, or electrical, where signals pass through gap junctions.</a:t>
            </a:r>
            <a:endParaRPr lang="en-US" sz="1650" dirty="0"/>
          </a:p>
        </p:txBody>
      </p:sp>
      <p:sp>
        <p:nvSpPr>
          <p:cNvPr id="11" name="Text 5"/>
          <p:cNvSpPr/>
          <p:nvPr/>
        </p:nvSpPr>
        <p:spPr>
          <a:xfrm>
            <a:off x="7622024" y="5771078"/>
            <a:ext cx="2669619" cy="333613"/>
          </a:xfrm>
          <a:prstGeom prst="rect">
            <a:avLst/>
          </a:prstGeom>
          <a:noFill/>
          <a:ln/>
        </p:spPr>
        <p:txBody>
          <a:bodyPr wrap="none" lIns="0" tIns="0" rIns="0" bIns="0" rtlCol="0" anchor="t"/>
          <a:lstStyle/>
          <a:p>
            <a:pPr marL="0" indent="0" algn="l">
              <a:lnSpc>
                <a:spcPts val="2600"/>
              </a:lnSpc>
              <a:buNone/>
            </a:pPr>
            <a:r>
              <a:rPr lang="en-US" sz="2100" b="1" dirty="0">
                <a:solidFill>
                  <a:srgbClr val="4A4A45"/>
                </a:solidFill>
                <a:latin typeface="Lato Bold" pitchFamily="34" charset="0"/>
                <a:ea typeface="Lato Bold" pitchFamily="34" charset="-122"/>
                <a:cs typeface="Lato Bold" pitchFamily="34" charset="-120"/>
              </a:rPr>
              <a:t>Process</a:t>
            </a:r>
            <a:endParaRPr lang="en-US" sz="2100" dirty="0"/>
          </a:p>
        </p:txBody>
      </p:sp>
      <p:sp>
        <p:nvSpPr>
          <p:cNvPr id="12" name="Text 6"/>
          <p:cNvSpPr/>
          <p:nvPr/>
        </p:nvSpPr>
        <p:spPr>
          <a:xfrm>
            <a:off x="7622024" y="6232803"/>
            <a:ext cx="6260902" cy="1025128"/>
          </a:xfrm>
          <a:prstGeom prst="rect">
            <a:avLst/>
          </a:prstGeom>
          <a:noFill/>
          <a:ln/>
        </p:spPr>
        <p:txBody>
          <a:bodyPr wrap="square" lIns="0" tIns="0" rIns="0" bIns="0" rtlCol="0" anchor="t"/>
          <a:lstStyle/>
          <a:p>
            <a:pPr marL="0" indent="0" algn="l">
              <a:lnSpc>
                <a:spcPts val="2650"/>
              </a:lnSpc>
              <a:buNone/>
            </a:pPr>
            <a:r>
              <a:rPr lang="en-US" sz="1650" dirty="0">
                <a:solidFill>
                  <a:srgbClr val="4A4A45"/>
                </a:solidFill>
                <a:latin typeface="Lato" pitchFamily="34" charset="0"/>
                <a:ea typeface="Lato" pitchFamily="34" charset="-122"/>
                <a:cs typeface="Lato" pitchFamily="34" charset="-120"/>
              </a:rPr>
              <a:t>A signal arrives at the presynaptic neuron, triggering the release of neurotransmitters, which bind to receptors on the postsynaptic neuron, transmitting the signal.</a:t>
            </a:r>
            <a:endParaRPr lang="en-US" sz="1650" dirty="0"/>
          </a:p>
        </p:txBody>
      </p:sp>
      <p:pic>
        <p:nvPicPr>
          <p:cNvPr id="13" name="Picture 12">
            <a:extLst>
              <a:ext uri="{FF2B5EF4-FFF2-40B4-BE49-F238E27FC236}">
                <a16:creationId xmlns:a16="http://schemas.microsoft.com/office/drawing/2014/main" id="{53F6C75D-A6A1-931C-970E-271928F31A72}"/>
              </a:ext>
            </a:extLst>
          </p:cNvPr>
          <p:cNvPicPr>
            <a:picLocks noChangeAspect="1"/>
          </p:cNvPicPr>
          <p:nvPr/>
        </p:nvPicPr>
        <p:blipFill>
          <a:blip r:embed="rId3"/>
          <a:stretch>
            <a:fillRect/>
          </a:stretch>
        </p:blipFill>
        <p:spPr>
          <a:xfrm>
            <a:off x="12733867" y="7643906"/>
            <a:ext cx="1896533" cy="585694"/>
          </a:xfrm>
          <a:prstGeom prst="rect">
            <a:avLst/>
          </a:prstGeom>
        </p:spPr>
      </p:pic>
      <p:pic>
        <p:nvPicPr>
          <p:cNvPr id="3074" name="Picture 2" descr="Structure of a Typical Chemical Synapse. Neurotransmitter Release  Mechanisms Stock Vector - Illustration of healthy, chemical: 71801939">
            <a:extLst>
              <a:ext uri="{FF2B5EF4-FFF2-40B4-BE49-F238E27FC236}">
                <a16:creationId xmlns:a16="http://schemas.microsoft.com/office/drawing/2014/main" id="{3C5A6F23-D7F8-1638-C6D5-B848659B7E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17"/>
          <a:stretch/>
        </p:blipFill>
        <p:spPr bwMode="auto">
          <a:xfrm>
            <a:off x="0" y="0"/>
            <a:ext cx="6669741" cy="822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ttps://search-letsfade-com.herokuapp.com/proxy?url=https://upload.wikimedia.org/wikipedia/commons/thumb/7/78/Endocrine_English.svg/1200px-Endocrine_English.svg.png"/>
          <p:cNvPicPr>
            <a:picLocks noChangeAspect="1"/>
          </p:cNvPicPr>
          <p:nvPr/>
        </p:nvPicPr>
        <p:blipFill>
          <a:blip r:embed="rId3"/>
          <a:stretch>
            <a:fillRect/>
          </a:stretch>
        </p:blipFill>
        <p:spPr>
          <a:xfrm>
            <a:off x="7315200" y="1828800"/>
            <a:ext cx="6583680" cy="5120640"/>
          </a:xfrm>
          <a:prstGeom prst="rect">
            <a:avLst/>
          </a:prstGeom>
        </p:spPr>
      </p:pic>
      <p:sp>
        <p:nvSpPr>
          <p:cNvPr id="4" name="Text 0"/>
          <p:cNvSpPr/>
          <p:nvPr/>
        </p:nvSpPr>
        <p:spPr>
          <a:xfrm>
            <a:off x="731520" y="365760"/>
            <a:ext cx="13167360" cy="1316736"/>
          </a:xfrm>
          <a:prstGeom prst="rect">
            <a:avLst/>
          </a:prstGeom>
          <a:noFill/>
          <a:ln/>
        </p:spPr>
        <p:txBody>
          <a:bodyPr wrap="square" rtlCol="0" anchor="ctr"/>
          <a:lstStyle/>
          <a:p>
            <a:r>
              <a:rPr lang="en-US" sz="3840" b="1" dirty="0">
                <a:solidFill>
                  <a:srgbClr val="000000"/>
                </a:solidFill>
                <a:latin typeface="Optima" pitchFamily="34" charset="0"/>
                <a:ea typeface="Optima" pitchFamily="34" charset="-122"/>
                <a:cs typeface="Optima" pitchFamily="34" charset="-120"/>
              </a:rPr>
              <a:t>Major Endocrine Glands</a:t>
            </a:r>
            <a:endParaRPr lang="en-US" sz="3840" dirty="0"/>
          </a:p>
        </p:txBody>
      </p:sp>
      <p:sp>
        <p:nvSpPr>
          <p:cNvPr id="5" name="Text 1"/>
          <p:cNvSpPr/>
          <p:nvPr/>
        </p:nvSpPr>
        <p:spPr>
          <a:xfrm>
            <a:off x="731520" y="1828800"/>
            <a:ext cx="6583680" cy="5120640"/>
          </a:xfrm>
          <a:prstGeom prst="rect">
            <a:avLst/>
          </a:prstGeom>
          <a:noFill/>
          <a:ln/>
        </p:spPr>
        <p:txBody>
          <a:bodyPr wrap="square" rtlCol="0" anchor="t"/>
          <a:lstStyle/>
          <a:p>
            <a:r>
              <a:rPr lang="en-US" sz="2560" dirty="0">
                <a:solidFill>
                  <a:srgbClr val="000000"/>
                </a:solidFill>
                <a:latin typeface="Optima" pitchFamily="34" charset="0"/>
                <a:ea typeface="Optima" pitchFamily="34" charset="-122"/>
                <a:cs typeface="Optima" pitchFamily="34" charset="-120"/>
              </a:rPr>
              <a:t>The major glands include the pituitary, thyroid, adrenal, and pancreas.</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Each gland produces specific hormones that influence different physiological processes.</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The interaction among these glands is essential for hormonal balance in the body.</a:t>
            </a:r>
            <a:endParaRPr lang="en-US" sz="256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835348"/>
            <a:ext cx="10270212" cy="708779"/>
          </a:xfrm>
          <a:prstGeom prst="rect">
            <a:avLst/>
          </a:prstGeom>
          <a:noFill/>
          <a:ln/>
        </p:spPr>
        <p:txBody>
          <a:bodyPr wrap="none" lIns="0" tIns="0" rIns="0" bIns="0" rtlCol="0" anchor="t"/>
          <a:lstStyle/>
          <a:p>
            <a:pPr marL="0" indent="0">
              <a:lnSpc>
                <a:spcPts val="5550"/>
              </a:lnSpc>
              <a:buNone/>
            </a:pPr>
            <a:r>
              <a:rPr lang="en-US" sz="4450" b="1" dirty="0">
                <a:solidFill>
                  <a:srgbClr val="282824"/>
                </a:solidFill>
                <a:latin typeface="Lato Bold" pitchFamily="34" charset="0"/>
                <a:ea typeface="Lato Bold" pitchFamily="34" charset="-122"/>
                <a:cs typeface="Lato Bold" pitchFamily="34" charset="-120"/>
              </a:rPr>
              <a:t>Central Nervous System (CNS) Overview</a:t>
            </a:r>
            <a:endParaRPr lang="en-US" sz="4450" dirty="0"/>
          </a:p>
        </p:txBody>
      </p:sp>
      <p:sp>
        <p:nvSpPr>
          <p:cNvPr id="4" name="Text 1"/>
          <p:cNvSpPr/>
          <p:nvPr/>
        </p:nvSpPr>
        <p:spPr>
          <a:xfrm>
            <a:off x="4971230" y="3158906"/>
            <a:ext cx="164425" cy="453509"/>
          </a:xfrm>
          <a:prstGeom prst="rect">
            <a:avLst/>
          </a:prstGeom>
          <a:noFill/>
          <a:ln/>
        </p:spPr>
        <p:txBody>
          <a:bodyPr wrap="none" lIns="0" tIns="0" rIns="0" bIns="0" rtlCol="0" anchor="t"/>
          <a:lstStyle/>
          <a:p>
            <a:pPr marL="0" indent="0" algn="ctr">
              <a:lnSpc>
                <a:spcPts val="3550"/>
              </a:lnSpc>
              <a:buNone/>
            </a:pPr>
            <a:r>
              <a:rPr lang="en-US" sz="2200" b="1" dirty="0">
                <a:solidFill>
                  <a:srgbClr val="4A4A45"/>
                </a:solidFill>
                <a:latin typeface="Lato Bold" pitchFamily="34" charset="0"/>
                <a:ea typeface="Lato Bold" pitchFamily="34" charset="-122"/>
                <a:cs typeface="Lato Bold" pitchFamily="34" charset="-120"/>
              </a:rPr>
              <a:t>1</a:t>
            </a:r>
            <a:endParaRPr lang="en-US" sz="2200" dirty="0"/>
          </a:p>
        </p:txBody>
      </p:sp>
      <p:sp>
        <p:nvSpPr>
          <p:cNvPr id="5" name="Text 2"/>
          <p:cNvSpPr/>
          <p:nvPr/>
        </p:nvSpPr>
        <p:spPr>
          <a:xfrm>
            <a:off x="5895261" y="322457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Brain</a:t>
            </a:r>
            <a:endParaRPr lang="en-US" sz="2200" dirty="0"/>
          </a:p>
        </p:txBody>
      </p:sp>
      <p:sp>
        <p:nvSpPr>
          <p:cNvPr id="6" name="Text 3"/>
          <p:cNvSpPr/>
          <p:nvPr/>
        </p:nvSpPr>
        <p:spPr>
          <a:xfrm>
            <a:off x="5895261" y="3714988"/>
            <a:ext cx="7714536" cy="725805"/>
          </a:xfrm>
          <a:prstGeom prst="rect">
            <a:avLst/>
          </a:prstGeom>
          <a:noFill/>
          <a:ln/>
        </p:spPr>
        <p:txBody>
          <a:bodyPr wrap="squar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The control center for processing and coordinating information received from the body.</a:t>
            </a:r>
            <a:endParaRPr lang="en-US" sz="1750" dirty="0"/>
          </a:p>
        </p:txBody>
      </p:sp>
      <p:sp>
        <p:nvSpPr>
          <p:cNvPr id="7" name="Shape 4"/>
          <p:cNvSpPr/>
          <p:nvPr/>
        </p:nvSpPr>
        <p:spPr>
          <a:xfrm>
            <a:off x="5725120" y="4680704"/>
            <a:ext cx="8054816" cy="15240"/>
          </a:xfrm>
          <a:prstGeom prst="roundRect">
            <a:avLst>
              <a:gd name="adj" fmla="val 223256"/>
            </a:avLst>
          </a:prstGeom>
          <a:solidFill>
            <a:srgbClr val="CBC5B8"/>
          </a:solidFill>
          <a:ln/>
        </p:spPr>
        <p:txBody>
          <a:bodyPr/>
          <a:lstStyle/>
          <a:p>
            <a:endParaRPr lang="ru-RU"/>
          </a:p>
        </p:txBody>
      </p:sp>
      <p:sp>
        <p:nvSpPr>
          <p:cNvPr id="9" name="Text 5"/>
          <p:cNvSpPr/>
          <p:nvPr/>
        </p:nvSpPr>
        <p:spPr>
          <a:xfrm>
            <a:off x="6715364" y="4878943"/>
            <a:ext cx="164425" cy="453509"/>
          </a:xfrm>
          <a:prstGeom prst="rect">
            <a:avLst/>
          </a:prstGeom>
          <a:noFill/>
          <a:ln/>
        </p:spPr>
        <p:txBody>
          <a:bodyPr wrap="none" lIns="0" tIns="0" rIns="0" bIns="0" rtlCol="0" anchor="t"/>
          <a:lstStyle/>
          <a:p>
            <a:pPr marL="0" indent="0" algn="ctr">
              <a:lnSpc>
                <a:spcPts val="3550"/>
              </a:lnSpc>
              <a:buNone/>
            </a:pPr>
            <a:r>
              <a:rPr lang="en-US" sz="2200" b="1" dirty="0">
                <a:solidFill>
                  <a:srgbClr val="4A4A45"/>
                </a:solidFill>
                <a:latin typeface="Lato Bold" pitchFamily="34" charset="0"/>
                <a:ea typeface="Lato Bold" pitchFamily="34" charset="-122"/>
                <a:cs typeface="Lato Bold" pitchFamily="34" charset="-120"/>
              </a:rPr>
              <a:t>2</a:t>
            </a:r>
            <a:endParaRPr lang="en-US" sz="2200" dirty="0"/>
          </a:p>
        </p:txBody>
      </p:sp>
      <p:sp>
        <p:nvSpPr>
          <p:cNvPr id="10" name="Text 6"/>
          <p:cNvSpPr/>
          <p:nvPr/>
        </p:nvSpPr>
        <p:spPr>
          <a:xfrm>
            <a:off x="7509272" y="4951095"/>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Spinal Cord</a:t>
            </a:r>
            <a:endParaRPr lang="en-US" sz="2200" dirty="0"/>
          </a:p>
        </p:txBody>
      </p:sp>
      <p:sp>
        <p:nvSpPr>
          <p:cNvPr id="11" name="Text 7"/>
          <p:cNvSpPr/>
          <p:nvPr/>
        </p:nvSpPr>
        <p:spPr>
          <a:xfrm>
            <a:off x="7509272" y="5441513"/>
            <a:ext cx="6100524" cy="725805"/>
          </a:xfrm>
          <a:prstGeom prst="rect">
            <a:avLst/>
          </a:prstGeom>
          <a:noFill/>
          <a:ln/>
        </p:spPr>
        <p:txBody>
          <a:bodyPr wrap="squar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Relays information between the brain and the rest of the body, and controls reflexes.</a:t>
            </a:r>
            <a:endParaRPr lang="en-US" sz="1750" dirty="0"/>
          </a:p>
        </p:txBody>
      </p:sp>
      <p:pic>
        <p:nvPicPr>
          <p:cNvPr id="12" name="Picture 11">
            <a:extLst>
              <a:ext uri="{FF2B5EF4-FFF2-40B4-BE49-F238E27FC236}">
                <a16:creationId xmlns:a16="http://schemas.microsoft.com/office/drawing/2014/main" id="{99680C90-5002-E459-3A30-CEE70AB88484}"/>
              </a:ext>
            </a:extLst>
          </p:cNvPr>
          <p:cNvPicPr>
            <a:picLocks noChangeAspect="1"/>
          </p:cNvPicPr>
          <p:nvPr/>
        </p:nvPicPr>
        <p:blipFill>
          <a:blip r:embed="rId3"/>
          <a:stretch>
            <a:fillRect/>
          </a:stretch>
        </p:blipFill>
        <p:spPr>
          <a:xfrm>
            <a:off x="12733867" y="7643906"/>
            <a:ext cx="1896533" cy="58569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358509"/>
            <a:ext cx="9052084" cy="708779"/>
          </a:xfrm>
          <a:prstGeom prst="rect">
            <a:avLst/>
          </a:prstGeom>
          <a:noFill/>
          <a:ln/>
        </p:spPr>
        <p:txBody>
          <a:bodyPr wrap="none" lIns="0" tIns="0" rIns="0" bIns="0" rtlCol="0" anchor="t"/>
          <a:lstStyle/>
          <a:p>
            <a:pPr marL="0" indent="0">
              <a:lnSpc>
                <a:spcPts val="5550"/>
              </a:lnSpc>
              <a:buNone/>
            </a:pPr>
            <a:r>
              <a:rPr lang="en-US" sz="4450" b="1" dirty="0">
                <a:solidFill>
                  <a:srgbClr val="282824"/>
                </a:solidFill>
                <a:latin typeface="Lato Bold" pitchFamily="34" charset="0"/>
                <a:ea typeface="Lato Bold" pitchFamily="34" charset="-122"/>
                <a:cs typeface="Lato Bold" pitchFamily="34" charset="-120"/>
              </a:rPr>
              <a:t>Brain Structure: The Control Center</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82824"/>
                </a:solidFill>
                <a:latin typeface="Lato Bold" pitchFamily="34" charset="0"/>
                <a:ea typeface="Lato Bold" pitchFamily="34" charset="-122"/>
                <a:cs typeface="Lato Bold" pitchFamily="34" charset="-120"/>
              </a:rPr>
              <a:t>Cerebrum</a:t>
            </a:r>
            <a:endParaRPr lang="en-US" sz="2200" dirty="0"/>
          </a:p>
        </p:txBody>
      </p:sp>
      <p:sp>
        <p:nvSpPr>
          <p:cNvPr id="4" name="Text 2"/>
          <p:cNvSpPr/>
          <p:nvPr/>
        </p:nvSpPr>
        <p:spPr>
          <a:xfrm>
            <a:off x="793790" y="421540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The largest part of the brain, responsible for higher-level cognitive functions such as thinking, memory, language, and voluntary movement.</a:t>
            </a:r>
            <a:endParaRPr lang="en-US" sz="1750" dirty="0"/>
          </a:p>
        </p:txBody>
      </p:sp>
      <p:sp>
        <p:nvSpPr>
          <p:cNvPr id="5" name="Text 3"/>
          <p:cNvSpPr/>
          <p:nvPr/>
        </p:nvSpPr>
        <p:spPr>
          <a:xfrm>
            <a:off x="5332928"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82824"/>
                </a:solidFill>
                <a:latin typeface="Lato Bold" pitchFamily="34" charset="0"/>
                <a:ea typeface="Lato Bold" pitchFamily="34" charset="-122"/>
                <a:cs typeface="Lato Bold" pitchFamily="34" charset="-120"/>
              </a:rPr>
              <a:t>Cerebellum</a:t>
            </a:r>
            <a:endParaRPr lang="en-US" sz="2200" dirty="0"/>
          </a:p>
        </p:txBody>
      </p:sp>
      <p:sp>
        <p:nvSpPr>
          <p:cNvPr id="6" name="Text 4"/>
          <p:cNvSpPr/>
          <p:nvPr/>
        </p:nvSpPr>
        <p:spPr>
          <a:xfrm>
            <a:off x="5332928" y="421540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Located at the back of the brain, this region coordinates muscle movements, maintains balance, and regulates posture.</a:t>
            </a:r>
            <a:endParaRPr lang="en-US" sz="1750" dirty="0"/>
          </a:p>
        </p:txBody>
      </p:sp>
      <p:sp>
        <p:nvSpPr>
          <p:cNvPr id="7" name="Text 5"/>
          <p:cNvSpPr/>
          <p:nvPr/>
        </p:nvSpPr>
        <p:spPr>
          <a:xfrm>
            <a:off x="9872067"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82824"/>
                </a:solidFill>
                <a:latin typeface="Lato Bold" pitchFamily="34" charset="0"/>
                <a:ea typeface="Lato Bold" pitchFamily="34" charset="-122"/>
                <a:cs typeface="Lato Bold" pitchFamily="34" charset="-120"/>
              </a:rPr>
              <a:t>Brainstem</a:t>
            </a:r>
            <a:endParaRPr lang="en-US" sz="2200" dirty="0"/>
          </a:p>
        </p:txBody>
      </p:sp>
      <p:sp>
        <p:nvSpPr>
          <p:cNvPr id="8" name="Text 6"/>
          <p:cNvSpPr/>
          <p:nvPr/>
        </p:nvSpPr>
        <p:spPr>
          <a:xfrm>
            <a:off x="9872067" y="421540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The connecting point between the brain and spinal cord, controlling vital functions like heart rate, breathing, and blood pressure.</a:t>
            </a:r>
            <a:endParaRPr lang="en-US" sz="1750" dirty="0"/>
          </a:p>
        </p:txBody>
      </p:sp>
      <p:pic>
        <p:nvPicPr>
          <p:cNvPr id="9" name="Picture 8">
            <a:extLst>
              <a:ext uri="{FF2B5EF4-FFF2-40B4-BE49-F238E27FC236}">
                <a16:creationId xmlns:a16="http://schemas.microsoft.com/office/drawing/2014/main" id="{6976C64E-083B-856C-0208-B61E1BBAB49C}"/>
              </a:ext>
            </a:extLst>
          </p:cNvPr>
          <p:cNvPicPr>
            <a:picLocks noChangeAspect="1"/>
          </p:cNvPicPr>
          <p:nvPr/>
        </p:nvPicPr>
        <p:blipFill>
          <a:blip r:embed="rId3"/>
          <a:stretch>
            <a:fillRect/>
          </a:stretch>
        </p:blipFill>
        <p:spPr>
          <a:xfrm>
            <a:off x="12733867" y="7643906"/>
            <a:ext cx="1896533" cy="58569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p:cNvSpPr/>
          <p:nvPr/>
        </p:nvSpPr>
        <p:spPr>
          <a:xfrm>
            <a:off x="6224111" y="584359"/>
            <a:ext cx="7668578" cy="1317308"/>
          </a:xfrm>
          <a:prstGeom prst="rect">
            <a:avLst/>
          </a:prstGeom>
          <a:noFill/>
          <a:ln/>
        </p:spPr>
        <p:txBody>
          <a:bodyPr wrap="square" lIns="0" tIns="0" rIns="0" bIns="0" rtlCol="0" anchor="t"/>
          <a:lstStyle/>
          <a:p>
            <a:pPr marL="0" indent="0">
              <a:lnSpc>
                <a:spcPts val="5150"/>
              </a:lnSpc>
              <a:buNone/>
            </a:pPr>
            <a:r>
              <a:rPr lang="en-US" sz="4100" b="1" dirty="0">
                <a:solidFill>
                  <a:srgbClr val="282824"/>
                </a:solidFill>
                <a:latin typeface="Lato Bold" pitchFamily="34" charset="0"/>
                <a:ea typeface="Lato Bold" pitchFamily="34" charset="-122"/>
                <a:cs typeface="Lato Bold" pitchFamily="34" charset="-120"/>
              </a:rPr>
              <a:t>Cerebral Cortex: The Outer Layer of the Cerebrum</a:t>
            </a:r>
            <a:endParaRPr lang="en-US" sz="4100" dirty="0"/>
          </a:p>
        </p:txBody>
      </p:sp>
      <p:sp>
        <p:nvSpPr>
          <p:cNvPr id="5" name="Shape 1"/>
          <p:cNvSpPr/>
          <p:nvPr/>
        </p:nvSpPr>
        <p:spPr>
          <a:xfrm>
            <a:off x="6224111" y="2454831"/>
            <a:ext cx="474226" cy="474226"/>
          </a:xfrm>
          <a:prstGeom prst="roundRect">
            <a:avLst>
              <a:gd name="adj" fmla="val 6668"/>
            </a:avLst>
          </a:prstGeom>
          <a:solidFill>
            <a:srgbClr val="E5DFD2"/>
          </a:solidFill>
          <a:ln/>
        </p:spPr>
        <p:txBody>
          <a:bodyPr/>
          <a:lstStyle/>
          <a:p>
            <a:endParaRPr lang="ru-RU"/>
          </a:p>
        </p:txBody>
      </p:sp>
      <p:sp>
        <p:nvSpPr>
          <p:cNvPr id="6" name="Text 2"/>
          <p:cNvSpPr/>
          <p:nvPr/>
        </p:nvSpPr>
        <p:spPr>
          <a:xfrm>
            <a:off x="6369487" y="2533769"/>
            <a:ext cx="183356" cy="316230"/>
          </a:xfrm>
          <a:prstGeom prst="rect">
            <a:avLst/>
          </a:prstGeom>
          <a:noFill/>
          <a:ln/>
        </p:spPr>
        <p:txBody>
          <a:bodyPr wrap="none" lIns="0" tIns="0" rIns="0" bIns="0" rtlCol="0" anchor="t"/>
          <a:lstStyle/>
          <a:p>
            <a:pPr marL="0" indent="0" algn="ctr">
              <a:lnSpc>
                <a:spcPts val="2450"/>
              </a:lnSpc>
              <a:buNone/>
            </a:pPr>
            <a:r>
              <a:rPr lang="en-US" sz="2450" b="1" dirty="0">
                <a:solidFill>
                  <a:srgbClr val="4A4A45"/>
                </a:solidFill>
                <a:latin typeface="Lato Bold" pitchFamily="34" charset="0"/>
                <a:ea typeface="Lato Bold" pitchFamily="34" charset="-122"/>
                <a:cs typeface="Lato Bold" pitchFamily="34" charset="-120"/>
              </a:rPr>
              <a:t>1</a:t>
            </a:r>
            <a:endParaRPr lang="en-US" sz="2450" dirty="0"/>
          </a:p>
        </p:txBody>
      </p:sp>
      <p:sp>
        <p:nvSpPr>
          <p:cNvPr id="7" name="Text 3"/>
          <p:cNvSpPr/>
          <p:nvPr/>
        </p:nvSpPr>
        <p:spPr>
          <a:xfrm>
            <a:off x="6909078" y="2454831"/>
            <a:ext cx="2634972" cy="329327"/>
          </a:xfrm>
          <a:prstGeom prst="rect">
            <a:avLst/>
          </a:prstGeom>
          <a:noFill/>
          <a:ln/>
        </p:spPr>
        <p:txBody>
          <a:bodyPr wrap="none" lIns="0" tIns="0" rIns="0" bIns="0" rtlCol="0" anchor="t"/>
          <a:lstStyle/>
          <a:p>
            <a:pPr marL="0" indent="0">
              <a:lnSpc>
                <a:spcPts val="2550"/>
              </a:lnSpc>
              <a:buNone/>
            </a:pPr>
            <a:r>
              <a:rPr lang="en-US" sz="2050" b="1" dirty="0">
                <a:solidFill>
                  <a:srgbClr val="4A4A45"/>
                </a:solidFill>
                <a:latin typeface="Lato Bold" pitchFamily="34" charset="0"/>
                <a:ea typeface="Lato Bold" pitchFamily="34" charset="-122"/>
                <a:cs typeface="Lato Bold" pitchFamily="34" charset="-120"/>
              </a:rPr>
              <a:t>Frontal Lobe</a:t>
            </a:r>
            <a:endParaRPr lang="en-US" sz="2050" dirty="0"/>
          </a:p>
        </p:txBody>
      </p:sp>
      <p:sp>
        <p:nvSpPr>
          <p:cNvPr id="8" name="Text 4"/>
          <p:cNvSpPr/>
          <p:nvPr/>
        </p:nvSpPr>
        <p:spPr>
          <a:xfrm>
            <a:off x="6909078" y="2910602"/>
            <a:ext cx="6983611" cy="337304"/>
          </a:xfrm>
          <a:prstGeom prst="rect">
            <a:avLst/>
          </a:prstGeom>
          <a:noFill/>
          <a:ln/>
        </p:spPr>
        <p:txBody>
          <a:bodyPr wrap="none" lIns="0" tIns="0" rIns="0" bIns="0" rtlCol="0" anchor="t"/>
          <a:lstStyle/>
          <a:p>
            <a:pPr marL="0" indent="0">
              <a:lnSpc>
                <a:spcPts val="2650"/>
              </a:lnSpc>
              <a:buNone/>
            </a:pPr>
            <a:r>
              <a:rPr lang="en-US" sz="1650" dirty="0">
                <a:solidFill>
                  <a:srgbClr val="4A4A45"/>
                </a:solidFill>
                <a:latin typeface="Lato" pitchFamily="34" charset="0"/>
                <a:ea typeface="Lato" pitchFamily="34" charset="-122"/>
                <a:cs typeface="Lato" pitchFamily="34" charset="-120"/>
              </a:rPr>
              <a:t>Responsible for reasoning, planning, decision-making, and personality.</a:t>
            </a:r>
            <a:endParaRPr lang="en-US" sz="1650" dirty="0"/>
          </a:p>
        </p:txBody>
      </p:sp>
      <p:sp>
        <p:nvSpPr>
          <p:cNvPr id="9" name="Shape 5"/>
          <p:cNvSpPr/>
          <p:nvPr/>
        </p:nvSpPr>
        <p:spPr>
          <a:xfrm>
            <a:off x="6224111" y="3695700"/>
            <a:ext cx="474226" cy="474226"/>
          </a:xfrm>
          <a:prstGeom prst="roundRect">
            <a:avLst>
              <a:gd name="adj" fmla="val 6668"/>
            </a:avLst>
          </a:prstGeom>
          <a:solidFill>
            <a:srgbClr val="E5DFD2"/>
          </a:solidFill>
          <a:ln/>
        </p:spPr>
        <p:txBody>
          <a:bodyPr/>
          <a:lstStyle/>
          <a:p>
            <a:endParaRPr lang="ru-RU"/>
          </a:p>
        </p:txBody>
      </p:sp>
      <p:sp>
        <p:nvSpPr>
          <p:cNvPr id="10" name="Text 6"/>
          <p:cNvSpPr/>
          <p:nvPr/>
        </p:nvSpPr>
        <p:spPr>
          <a:xfrm>
            <a:off x="6369487" y="3774638"/>
            <a:ext cx="183356" cy="316230"/>
          </a:xfrm>
          <a:prstGeom prst="rect">
            <a:avLst/>
          </a:prstGeom>
          <a:noFill/>
          <a:ln/>
        </p:spPr>
        <p:txBody>
          <a:bodyPr wrap="none" lIns="0" tIns="0" rIns="0" bIns="0" rtlCol="0" anchor="t"/>
          <a:lstStyle/>
          <a:p>
            <a:pPr marL="0" indent="0" algn="ctr">
              <a:lnSpc>
                <a:spcPts val="2450"/>
              </a:lnSpc>
              <a:buNone/>
            </a:pPr>
            <a:r>
              <a:rPr lang="en-US" sz="2450" b="1" dirty="0">
                <a:solidFill>
                  <a:srgbClr val="4A4A45"/>
                </a:solidFill>
                <a:latin typeface="Lato Bold" pitchFamily="34" charset="0"/>
                <a:ea typeface="Lato Bold" pitchFamily="34" charset="-122"/>
                <a:cs typeface="Lato Bold" pitchFamily="34" charset="-120"/>
              </a:rPr>
              <a:t>2</a:t>
            </a:r>
            <a:endParaRPr lang="en-US" sz="2450" dirty="0"/>
          </a:p>
        </p:txBody>
      </p:sp>
      <p:sp>
        <p:nvSpPr>
          <p:cNvPr id="11" name="Text 7"/>
          <p:cNvSpPr/>
          <p:nvPr/>
        </p:nvSpPr>
        <p:spPr>
          <a:xfrm>
            <a:off x="6909078" y="3695700"/>
            <a:ext cx="2634972" cy="329327"/>
          </a:xfrm>
          <a:prstGeom prst="rect">
            <a:avLst/>
          </a:prstGeom>
          <a:noFill/>
          <a:ln/>
        </p:spPr>
        <p:txBody>
          <a:bodyPr wrap="none" lIns="0" tIns="0" rIns="0" bIns="0" rtlCol="0" anchor="t"/>
          <a:lstStyle/>
          <a:p>
            <a:pPr marL="0" indent="0">
              <a:lnSpc>
                <a:spcPts val="2550"/>
              </a:lnSpc>
              <a:buNone/>
            </a:pPr>
            <a:r>
              <a:rPr lang="en-US" sz="2050" b="1" dirty="0">
                <a:solidFill>
                  <a:srgbClr val="4A4A45"/>
                </a:solidFill>
                <a:latin typeface="Lato Bold" pitchFamily="34" charset="0"/>
                <a:ea typeface="Lato Bold" pitchFamily="34" charset="-122"/>
                <a:cs typeface="Lato Bold" pitchFamily="34" charset="-120"/>
              </a:rPr>
              <a:t>Parietal Lobe</a:t>
            </a:r>
            <a:endParaRPr lang="en-US" sz="2050" dirty="0"/>
          </a:p>
        </p:txBody>
      </p:sp>
      <p:sp>
        <p:nvSpPr>
          <p:cNvPr id="12" name="Text 8"/>
          <p:cNvSpPr/>
          <p:nvPr/>
        </p:nvSpPr>
        <p:spPr>
          <a:xfrm>
            <a:off x="6909078" y="4151471"/>
            <a:ext cx="6983611" cy="674608"/>
          </a:xfrm>
          <a:prstGeom prst="rect">
            <a:avLst/>
          </a:prstGeom>
          <a:noFill/>
          <a:ln/>
        </p:spPr>
        <p:txBody>
          <a:bodyPr wrap="square" lIns="0" tIns="0" rIns="0" bIns="0" rtlCol="0" anchor="t"/>
          <a:lstStyle/>
          <a:p>
            <a:pPr marL="0" indent="0">
              <a:lnSpc>
                <a:spcPts val="2650"/>
              </a:lnSpc>
              <a:buNone/>
            </a:pPr>
            <a:r>
              <a:rPr lang="en-US" sz="1650" dirty="0">
                <a:solidFill>
                  <a:srgbClr val="4A4A45"/>
                </a:solidFill>
                <a:latin typeface="Lato" pitchFamily="34" charset="0"/>
                <a:ea typeface="Lato" pitchFamily="34" charset="-122"/>
                <a:cs typeface="Lato" pitchFamily="34" charset="-120"/>
              </a:rPr>
              <a:t>Processes sensory information such as touch, temperature, pain, and pressure.</a:t>
            </a:r>
            <a:endParaRPr lang="en-US" sz="1650" dirty="0"/>
          </a:p>
        </p:txBody>
      </p:sp>
      <p:sp>
        <p:nvSpPr>
          <p:cNvPr id="13" name="Shape 9"/>
          <p:cNvSpPr/>
          <p:nvPr/>
        </p:nvSpPr>
        <p:spPr>
          <a:xfrm>
            <a:off x="6224111" y="5273873"/>
            <a:ext cx="474226" cy="474226"/>
          </a:xfrm>
          <a:prstGeom prst="roundRect">
            <a:avLst>
              <a:gd name="adj" fmla="val 6668"/>
            </a:avLst>
          </a:prstGeom>
          <a:solidFill>
            <a:srgbClr val="E5DFD2"/>
          </a:solidFill>
          <a:ln/>
        </p:spPr>
        <p:txBody>
          <a:bodyPr/>
          <a:lstStyle/>
          <a:p>
            <a:endParaRPr lang="ru-RU"/>
          </a:p>
        </p:txBody>
      </p:sp>
      <p:sp>
        <p:nvSpPr>
          <p:cNvPr id="14" name="Text 10"/>
          <p:cNvSpPr/>
          <p:nvPr/>
        </p:nvSpPr>
        <p:spPr>
          <a:xfrm>
            <a:off x="6369487" y="5352812"/>
            <a:ext cx="183356" cy="316230"/>
          </a:xfrm>
          <a:prstGeom prst="rect">
            <a:avLst/>
          </a:prstGeom>
          <a:noFill/>
          <a:ln/>
        </p:spPr>
        <p:txBody>
          <a:bodyPr wrap="none" lIns="0" tIns="0" rIns="0" bIns="0" rtlCol="0" anchor="t"/>
          <a:lstStyle/>
          <a:p>
            <a:pPr marL="0" indent="0" algn="ctr">
              <a:lnSpc>
                <a:spcPts val="2450"/>
              </a:lnSpc>
              <a:buNone/>
            </a:pPr>
            <a:r>
              <a:rPr lang="en-US" sz="2450" b="1" dirty="0">
                <a:solidFill>
                  <a:srgbClr val="4A4A45"/>
                </a:solidFill>
                <a:latin typeface="Lato Bold" pitchFamily="34" charset="0"/>
                <a:ea typeface="Lato Bold" pitchFamily="34" charset="-122"/>
                <a:cs typeface="Lato Bold" pitchFamily="34" charset="-120"/>
              </a:rPr>
              <a:t>3</a:t>
            </a:r>
            <a:endParaRPr lang="en-US" sz="2450" dirty="0"/>
          </a:p>
        </p:txBody>
      </p:sp>
      <p:sp>
        <p:nvSpPr>
          <p:cNvPr id="15" name="Text 11"/>
          <p:cNvSpPr/>
          <p:nvPr/>
        </p:nvSpPr>
        <p:spPr>
          <a:xfrm>
            <a:off x="6909078" y="5273873"/>
            <a:ext cx="2634972" cy="329327"/>
          </a:xfrm>
          <a:prstGeom prst="rect">
            <a:avLst/>
          </a:prstGeom>
          <a:noFill/>
          <a:ln/>
        </p:spPr>
        <p:txBody>
          <a:bodyPr wrap="none" lIns="0" tIns="0" rIns="0" bIns="0" rtlCol="0" anchor="t"/>
          <a:lstStyle/>
          <a:p>
            <a:pPr marL="0" indent="0">
              <a:lnSpc>
                <a:spcPts val="2550"/>
              </a:lnSpc>
              <a:buNone/>
            </a:pPr>
            <a:r>
              <a:rPr lang="en-US" sz="2050" b="1" dirty="0">
                <a:solidFill>
                  <a:srgbClr val="4A4A45"/>
                </a:solidFill>
                <a:latin typeface="Lato Bold" pitchFamily="34" charset="0"/>
                <a:ea typeface="Lato Bold" pitchFamily="34" charset="-122"/>
                <a:cs typeface="Lato Bold" pitchFamily="34" charset="-120"/>
              </a:rPr>
              <a:t>Temporal Lobe</a:t>
            </a:r>
            <a:endParaRPr lang="en-US" sz="2050" dirty="0"/>
          </a:p>
        </p:txBody>
      </p:sp>
      <p:sp>
        <p:nvSpPr>
          <p:cNvPr id="16" name="Text 12"/>
          <p:cNvSpPr/>
          <p:nvPr/>
        </p:nvSpPr>
        <p:spPr>
          <a:xfrm>
            <a:off x="6909078" y="5729645"/>
            <a:ext cx="6983611" cy="337304"/>
          </a:xfrm>
          <a:prstGeom prst="rect">
            <a:avLst/>
          </a:prstGeom>
          <a:noFill/>
          <a:ln/>
        </p:spPr>
        <p:txBody>
          <a:bodyPr wrap="none" lIns="0" tIns="0" rIns="0" bIns="0" rtlCol="0" anchor="t"/>
          <a:lstStyle/>
          <a:p>
            <a:pPr marL="0" indent="0">
              <a:lnSpc>
                <a:spcPts val="2650"/>
              </a:lnSpc>
              <a:buNone/>
            </a:pPr>
            <a:r>
              <a:rPr lang="en-US" sz="1650" dirty="0">
                <a:solidFill>
                  <a:srgbClr val="4A4A45"/>
                </a:solidFill>
                <a:latin typeface="Lato" pitchFamily="34" charset="0"/>
                <a:ea typeface="Lato" pitchFamily="34" charset="-122"/>
                <a:cs typeface="Lato" pitchFamily="34" charset="-120"/>
              </a:rPr>
              <a:t>Handles auditory processing, memory, language, and emotion.</a:t>
            </a:r>
            <a:endParaRPr lang="en-US" sz="1650" dirty="0"/>
          </a:p>
        </p:txBody>
      </p:sp>
      <p:sp>
        <p:nvSpPr>
          <p:cNvPr id="17" name="Shape 13"/>
          <p:cNvSpPr/>
          <p:nvPr/>
        </p:nvSpPr>
        <p:spPr>
          <a:xfrm>
            <a:off x="6224111" y="6514743"/>
            <a:ext cx="474226" cy="474226"/>
          </a:xfrm>
          <a:prstGeom prst="roundRect">
            <a:avLst>
              <a:gd name="adj" fmla="val 6668"/>
            </a:avLst>
          </a:prstGeom>
          <a:solidFill>
            <a:srgbClr val="E5DFD2"/>
          </a:solidFill>
          <a:ln/>
        </p:spPr>
        <p:txBody>
          <a:bodyPr/>
          <a:lstStyle/>
          <a:p>
            <a:endParaRPr lang="ru-RU"/>
          </a:p>
        </p:txBody>
      </p:sp>
      <p:sp>
        <p:nvSpPr>
          <p:cNvPr id="18" name="Text 14"/>
          <p:cNvSpPr/>
          <p:nvPr/>
        </p:nvSpPr>
        <p:spPr>
          <a:xfrm>
            <a:off x="6369487" y="6593681"/>
            <a:ext cx="183356" cy="316230"/>
          </a:xfrm>
          <a:prstGeom prst="rect">
            <a:avLst/>
          </a:prstGeom>
          <a:noFill/>
          <a:ln/>
        </p:spPr>
        <p:txBody>
          <a:bodyPr wrap="none" lIns="0" tIns="0" rIns="0" bIns="0" rtlCol="0" anchor="t"/>
          <a:lstStyle/>
          <a:p>
            <a:pPr marL="0" indent="0" algn="ctr">
              <a:lnSpc>
                <a:spcPts val="2450"/>
              </a:lnSpc>
              <a:buNone/>
            </a:pPr>
            <a:r>
              <a:rPr lang="en-US" sz="2450" b="1" dirty="0">
                <a:solidFill>
                  <a:srgbClr val="4A4A45"/>
                </a:solidFill>
                <a:latin typeface="Lato Bold" pitchFamily="34" charset="0"/>
                <a:ea typeface="Lato Bold" pitchFamily="34" charset="-122"/>
                <a:cs typeface="Lato Bold" pitchFamily="34" charset="-120"/>
              </a:rPr>
              <a:t>4</a:t>
            </a:r>
            <a:endParaRPr lang="en-US" sz="2450" dirty="0"/>
          </a:p>
        </p:txBody>
      </p:sp>
      <p:sp>
        <p:nvSpPr>
          <p:cNvPr id="19" name="Text 15"/>
          <p:cNvSpPr/>
          <p:nvPr/>
        </p:nvSpPr>
        <p:spPr>
          <a:xfrm>
            <a:off x="6909078" y="6514743"/>
            <a:ext cx="2634972" cy="329327"/>
          </a:xfrm>
          <a:prstGeom prst="rect">
            <a:avLst/>
          </a:prstGeom>
          <a:noFill/>
          <a:ln/>
        </p:spPr>
        <p:txBody>
          <a:bodyPr wrap="none" lIns="0" tIns="0" rIns="0" bIns="0" rtlCol="0" anchor="t"/>
          <a:lstStyle/>
          <a:p>
            <a:pPr marL="0" indent="0">
              <a:lnSpc>
                <a:spcPts val="2550"/>
              </a:lnSpc>
              <a:buNone/>
            </a:pPr>
            <a:r>
              <a:rPr lang="en-US" sz="2050" b="1" dirty="0">
                <a:solidFill>
                  <a:srgbClr val="4A4A45"/>
                </a:solidFill>
                <a:latin typeface="Lato Bold" pitchFamily="34" charset="0"/>
                <a:ea typeface="Lato Bold" pitchFamily="34" charset="-122"/>
                <a:cs typeface="Lato Bold" pitchFamily="34" charset="-120"/>
              </a:rPr>
              <a:t>Occipital Lobe</a:t>
            </a:r>
            <a:endParaRPr lang="en-US" sz="2050" dirty="0"/>
          </a:p>
        </p:txBody>
      </p:sp>
      <p:sp>
        <p:nvSpPr>
          <p:cNvPr id="20" name="Text 16"/>
          <p:cNvSpPr/>
          <p:nvPr/>
        </p:nvSpPr>
        <p:spPr>
          <a:xfrm>
            <a:off x="6909078" y="6970514"/>
            <a:ext cx="6983611" cy="674608"/>
          </a:xfrm>
          <a:prstGeom prst="rect">
            <a:avLst/>
          </a:prstGeom>
          <a:noFill/>
          <a:ln/>
        </p:spPr>
        <p:txBody>
          <a:bodyPr wrap="square" lIns="0" tIns="0" rIns="0" bIns="0" rtlCol="0" anchor="t"/>
          <a:lstStyle/>
          <a:p>
            <a:pPr marL="0" indent="0">
              <a:lnSpc>
                <a:spcPts val="2650"/>
              </a:lnSpc>
              <a:buNone/>
            </a:pPr>
            <a:r>
              <a:rPr lang="en-US" sz="1650" dirty="0">
                <a:solidFill>
                  <a:srgbClr val="4A4A45"/>
                </a:solidFill>
                <a:latin typeface="Lato" pitchFamily="34" charset="0"/>
                <a:ea typeface="Lato" pitchFamily="34" charset="-122"/>
                <a:cs typeface="Lato" pitchFamily="34" charset="-120"/>
              </a:rPr>
              <a:t>Processes visual information, enabling us to see and interpret the world around us.</a:t>
            </a:r>
            <a:endParaRPr lang="en-US" sz="1650" dirty="0"/>
          </a:p>
        </p:txBody>
      </p:sp>
      <p:pic>
        <p:nvPicPr>
          <p:cNvPr id="21" name="Picture 20">
            <a:extLst>
              <a:ext uri="{FF2B5EF4-FFF2-40B4-BE49-F238E27FC236}">
                <a16:creationId xmlns:a16="http://schemas.microsoft.com/office/drawing/2014/main" id="{03987452-4C1C-8D5F-E9D9-9A3E94E7C679}"/>
              </a:ext>
            </a:extLst>
          </p:cNvPr>
          <p:cNvPicPr>
            <a:picLocks noChangeAspect="1"/>
          </p:cNvPicPr>
          <p:nvPr/>
        </p:nvPicPr>
        <p:blipFill>
          <a:blip r:embed="rId3"/>
          <a:stretch>
            <a:fillRect/>
          </a:stretch>
        </p:blipFill>
        <p:spPr>
          <a:xfrm>
            <a:off x="12733867" y="7643906"/>
            <a:ext cx="1896533" cy="585694"/>
          </a:xfrm>
          <a:prstGeom prst="rect">
            <a:avLst/>
          </a:prstGeom>
        </p:spPr>
      </p:pic>
      <p:pic>
        <p:nvPicPr>
          <p:cNvPr id="22" name="Picture 21">
            <a:extLst>
              <a:ext uri="{FF2B5EF4-FFF2-40B4-BE49-F238E27FC236}">
                <a16:creationId xmlns:a16="http://schemas.microsoft.com/office/drawing/2014/main" id="{8C4ED499-C485-9619-A74C-B4286AD64628}"/>
              </a:ext>
            </a:extLst>
          </p:cNvPr>
          <p:cNvPicPr>
            <a:picLocks noChangeAspect="1"/>
          </p:cNvPicPr>
          <p:nvPr/>
        </p:nvPicPr>
        <p:blipFill>
          <a:blip r:embed="rId4"/>
          <a:stretch>
            <a:fillRect/>
          </a:stretch>
        </p:blipFill>
        <p:spPr>
          <a:xfrm>
            <a:off x="1" y="584360"/>
            <a:ext cx="6013370" cy="744801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8308538" cy="708779"/>
          </a:xfrm>
          <a:prstGeom prst="rect">
            <a:avLst/>
          </a:prstGeom>
          <a:noFill/>
          <a:ln/>
        </p:spPr>
        <p:txBody>
          <a:bodyPr wrap="none" lIns="0" tIns="0" rIns="0" bIns="0" rtlCol="0" anchor="t"/>
          <a:lstStyle/>
          <a:p>
            <a:pPr marL="0" indent="0">
              <a:lnSpc>
                <a:spcPts val="5550"/>
              </a:lnSpc>
              <a:buNone/>
            </a:pPr>
            <a:r>
              <a:rPr lang="en-US" sz="4450" b="1" dirty="0">
                <a:solidFill>
                  <a:srgbClr val="282824"/>
                </a:solidFill>
                <a:latin typeface="Lato Bold" pitchFamily="34" charset="0"/>
                <a:ea typeface="Lato Bold" pitchFamily="34" charset="-122"/>
                <a:cs typeface="Lato Bold" pitchFamily="34" charset="-120"/>
              </a:rPr>
              <a:t>The Spinal Cord: A Vital Pathway</a:t>
            </a:r>
            <a:endParaRPr lang="en-US" sz="4450" dirty="0"/>
          </a:p>
        </p:txBody>
      </p:sp>
      <p:sp>
        <p:nvSpPr>
          <p:cNvPr id="3" name="Text 1"/>
          <p:cNvSpPr/>
          <p:nvPr/>
        </p:nvSpPr>
        <p:spPr>
          <a:xfrm>
            <a:off x="793790" y="3271361"/>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82824"/>
                </a:solidFill>
                <a:latin typeface="Lato Bold" pitchFamily="34" charset="0"/>
                <a:ea typeface="Lato Bold" pitchFamily="34" charset="-122"/>
                <a:cs typeface="Lato Bold" pitchFamily="34" charset="-120"/>
              </a:rPr>
              <a:t>Structure</a:t>
            </a:r>
            <a:endParaRPr lang="en-US" sz="2200" dirty="0"/>
          </a:p>
        </p:txBody>
      </p:sp>
      <p:sp>
        <p:nvSpPr>
          <p:cNvPr id="4" name="Text 2"/>
          <p:cNvSpPr/>
          <p:nvPr/>
        </p:nvSpPr>
        <p:spPr>
          <a:xfrm>
            <a:off x="793790" y="3852505"/>
            <a:ext cx="6244709" cy="1814513"/>
          </a:xfrm>
          <a:prstGeom prst="rect">
            <a:avLst/>
          </a:prstGeom>
          <a:noFill/>
          <a:ln/>
        </p:spPr>
        <p:txBody>
          <a:bodyPr wrap="squar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Located within the vertebral column, the spinal cord is protected by bones and surrounded by cerebrospinal fluid (CSF), which cushions and nourishes it. The gray matter contains cell bodies, while the white matter consists of axons that carry signals up and down the cord.</a:t>
            </a:r>
            <a:endParaRPr lang="en-US" sz="1750" dirty="0"/>
          </a:p>
        </p:txBody>
      </p:sp>
      <p:sp>
        <p:nvSpPr>
          <p:cNvPr id="5" name="Text 3"/>
          <p:cNvSpPr/>
          <p:nvPr/>
        </p:nvSpPr>
        <p:spPr>
          <a:xfrm>
            <a:off x="7599521" y="3271361"/>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82824"/>
                </a:solidFill>
                <a:latin typeface="Lato Bold" pitchFamily="34" charset="0"/>
                <a:ea typeface="Lato Bold" pitchFamily="34" charset="-122"/>
                <a:cs typeface="Lato Bold" pitchFamily="34" charset="-120"/>
              </a:rPr>
              <a:t>Functions</a:t>
            </a:r>
            <a:endParaRPr lang="en-US" sz="2200" dirty="0"/>
          </a:p>
        </p:txBody>
      </p:sp>
      <p:sp>
        <p:nvSpPr>
          <p:cNvPr id="6" name="Text 4"/>
          <p:cNvSpPr/>
          <p:nvPr/>
        </p:nvSpPr>
        <p:spPr>
          <a:xfrm>
            <a:off x="7599521" y="3852505"/>
            <a:ext cx="6244709" cy="2177415"/>
          </a:xfrm>
          <a:prstGeom prst="rect">
            <a:avLst/>
          </a:prstGeom>
          <a:noFill/>
          <a:ln/>
        </p:spPr>
        <p:txBody>
          <a:bodyPr wrap="squar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The spinal cord serves as a vital communication pathway between the brain and the body, relaying signals for movement, sensation, and reflexes. It also plays a crucial role in coordinating reflexes, which are rapid, involuntary responses to stimuli. For example, pulling your hand away from a hot surface is a spinal reflex.</a:t>
            </a:r>
            <a:endParaRPr lang="en-US" sz="1750" dirty="0"/>
          </a:p>
        </p:txBody>
      </p:sp>
      <p:pic>
        <p:nvPicPr>
          <p:cNvPr id="7" name="Picture 6">
            <a:extLst>
              <a:ext uri="{FF2B5EF4-FFF2-40B4-BE49-F238E27FC236}">
                <a16:creationId xmlns:a16="http://schemas.microsoft.com/office/drawing/2014/main" id="{61D17EC3-6B17-CDC1-45EC-7AD651656690}"/>
              </a:ext>
            </a:extLst>
          </p:cNvPr>
          <p:cNvPicPr>
            <a:picLocks noChangeAspect="1"/>
          </p:cNvPicPr>
          <p:nvPr/>
        </p:nvPicPr>
        <p:blipFill>
          <a:blip r:embed="rId3"/>
          <a:stretch>
            <a:fillRect/>
          </a:stretch>
        </p:blipFill>
        <p:spPr>
          <a:xfrm>
            <a:off x="12733867" y="7643906"/>
            <a:ext cx="1896533" cy="58569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793790" y="1035844"/>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282824"/>
                </a:solidFill>
                <a:latin typeface="Lato Bold" pitchFamily="34" charset="0"/>
                <a:ea typeface="Lato Bold" pitchFamily="34" charset="-122"/>
                <a:cs typeface="Lato Bold" pitchFamily="34" charset="-120"/>
              </a:rPr>
              <a:t>Peripheral Nervous System: Extending the Network</a:t>
            </a:r>
            <a:endParaRPr lang="en-US" sz="4450" dirty="0"/>
          </a:p>
        </p:txBody>
      </p:sp>
      <p:sp>
        <p:nvSpPr>
          <p:cNvPr id="4" name="Shape 1"/>
          <p:cNvSpPr/>
          <p:nvPr/>
        </p:nvSpPr>
        <p:spPr>
          <a:xfrm>
            <a:off x="793790" y="2793563"/>
            <a:ext cx="3664863" cy="2993946"/>
          </a:xfrm>
          <a:prstGeom prst="roundRect">
            <a:avLst>
              <a:gd name="adj" fmla="val 1136"/>
            </a:avLst>
          </a:prstGeom>
          <a:solidFill>
            <a:srgbClr val="E5DFD2"/>
          </a:solidFill>
          <a:ln/>
        </p:spPr>
        <p:txBody>
          <a:bodyPr/>
          <a:lstStyle/>
          <a:p>
            <a:endParaRPr lang="ru-RU"/>
          </a:p>
        </p:txBody>
      </p:sp>
      <p:sp>
        <p:nvSpPr>
          <p:cNvPr id="5" name="Text 2"/>
          <p:cNvSpPr/>
          <p:nvPr/>
        </p:nvSpPr>
        <p:spPr>
          <a:xfrm>
            <a:off x="1020604" y="3020378"/>
            <a:ext cx="3211235" cy="2540318"/>
          </a:xfrm>
          <a:prstGeom prst="rect">
            <a:avLst/>
          </a:prstGeom>
          <a:noFill/>
          <a:ln/>
        </p:spPr>
        <p:txBody>
          <a:bodyPr wrap="squar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The peripheral nervous system (PNS) encompasses all nervous tissue outside the central nervous system (CNS). It is responsible for transmitting signals between the CNS and the rest of the body.</a:t>
            </a:r>
            <a:endParaRPr lang="en-US" sz="1750" dirty="0"/>
          </a:p>
        </p:txBody>
      </p:sp>
      <p:sp>
        <p:nvSpPr>
          <p:cNvPr id="6" name="Shape 3"/>
          <p:cNvSpPr/>
          <p:nvPr/>
        </p:nvSpPr>
        <p:spPr>
          <a:xfrm>
            <a:off x="4685467" y="2793563"/>
            <a:ext cx="3664863" cy="2993946"/>
          </a:xfrm>
          <a:prstGeom prst="roundRect">
            <a:avLst>
              <a:gd name="adj" fmla="val 1136"/>
            </a:avLst>
          </a:prstGeom>
          <a:solidFill>
            <a:srgbClr val="E5DFD2"/>
          </a:solidFill>
          <a:ln/>
        </p:spPr>
        <p:txBody>
          <a:bodyPr/>
          <a:lstStyle/>
          <a:p>
            <a:endParaRPr lang="ru-RU"/>
          </a:p>
        </p:txBody>
      </p:sp>
      <p:sp>
        <p:nvSpPr>
          <p:cNvPr id="7" name="Text 4"/>
          <p:cNvSpPr/>
          <p:nvPr/>
        </p:nvSpPr>
        <p:spPr>
          <a:xfrm>
            <a:off x="4912281" y="3020378"/>
            <a:ext cx="3211235" cy="1451610"/>
          </a:xfrm>
          <a:prstGeom prst="rect">
            <a:avLst/>
          </a:prstGeom>
          <a:noFill/>
          <a:ln/>
        </p:spPr>
        <p:txBody>
          <a:bodyPr wrap="squar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The PNS consists of nerves, which are bundles of axons, and ganglia, which are clusters of neuron cell bodies.</a:t>
            </a:r>
            <a:endParaRPr lang="en-US" sz="1750" dirty="0"/>
          </a:p>
        </p:txBody>
      </p:sp>
      <p:sp>
        <p:nvSpPr>
          <p:cNvPr id="8" name="Shape 5"/>
          <p:cNvSpPr/>
          <p:nvPr/>
        </p:nvSpPr>
        <p:spPr>
          <a:xfrm>
            <a:off x="793790" y="6014323"/>
            <a:ext cx="7556421" cy="1179433"/>
          </a:xfrm>
          <a:prstGeom prst="roundRect">
            <a:avLst>
              <a:gd name="adj" fmla="val 2885"/>
            </a:avLst>
          </a:prstGeom>
          <a:solidFill>
            <a:srgbClr val="E5DFD2"/>
          </a:solidFill>
          <a:ln/>
        </p:spPr>
        <p:txBody>
          <a:bodyPr/>
          <a:lstStyle/>
          <a:p>
            <a:endParaRPr lang="ru-RU"/>
          </a:p>
        </p:txBody>
      </p:sp>
      <p:sp>
        <p:nvSpPr>
          <p:cNvPr id="9" name="Text 6"/>
          <p:cNvSpPr/>
          <p:nvPr/>
        </p:nvSpPr>
        <p:spPr>
          <a:xfrm>
            <a:off x="1020604" y="6241137"/>
            <a:ext cx="7102793" cy="725805"/>
          </a:xfrm>
          <a:prstGeom prst="rect">
            <a:avLst/>
          </a:prstGeom>
          <a:noFill/>
          <a:ln/>
        </p:spPr>
        <p:txBody>
          <a:bodyPr wrap="squar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The PNS is further divided into two main branches: the somatic nervous system and the autonomic nervous system.</a:t>
            </a:r>
            <a:endParaRPr lang="en-US" sz="1750" dirty="0"/>
          </a:p>
        </p:txBody>
      </p:sp>
      <p:pic>
        <p:nvPicPr>
          <p:cNvPr id="11" name="Picture 10" descr="A side view of a human body&#10;&#10;AI-generated content may be incorrect.">
            <a:extLst>
              <a:ext uri="{FF2B5EF4-FFF2-40B4-BE49-F238E27FC236}">
                <a16:creationId xmlns:a16="http://schemas.microsoft.com/office/drawing/2014/main" id="{07381210-EC00-DEF8-7E74-6F7BEAE9456D}"/>
              </a:ext>
            </a:extLst>
          </p:cNvPr>
          <p:cNvPicPr>
            <a:picLocks noChangeAspect="1"/>
          </p:cNvPicPr>
          <p:nvPr/>
        </p:nvPicPr>
        <p:blipFill>
          <a:blip r:embed="rId3"/>
          <a:srcRect b="6899"/>
          <a:stretch/>
        </p:blipFill>
        <p:spPr>
          <a:xfrm>
            <a:off x="9628094" y="627529"/>
            <a:ext cx="5002306" cy="760207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515689"/>
            <a:ext cx="11125795" cy="708779"/>
          </a:xfrm>
          <a:prstGeom prst="rect">
            <a:avLst/>
          </a:prstGeom>
          <a:noFill/>
          <a:ln/>
        </p:spPr>
        <p:txBody>
          <a:bodyPr wrap="none" lIns="0" tIns="0" rIns="0" bIns="0" rtlCol="0" anchor="t"/>
          <a:lstStyle/>
          <a:p>
            <a:pPr marL="0" indent="0">
              <a:lnSpc>
                <a:spcPts val="5550"/>
              </a:lnSpc>
              <a:buNone/>
            </a:pPr>
            <a:r>
              <a:rPr lang="en-US" sz="4450" b="1" dirty="0">
                <a:solidFill>
                  <a:srgbClr val="282824"/>
                </a:solidFill>
                <a:latin typeface="Lato Bold" pitchFamily="34" charset="0"/>
                <a:ea typeface="Lato Bold" pitchFamily="34" charset="-122"/>
                <a:cs typeface="Lato Bold" pitchFamily="34" charset="-120"/>
              </a:rPr>
              <a:t>Somatic Nervous System: Voluntary Control</a:t>
            </a:r>
            <a:endParaRPr lang="en-US" sz="4450" dirty="0"/>
          </a:p>
        </p:txBody>
      </p:sp>
      <p:sp>
        <p:nvSpPr>
          <p:cNvPr id="4" name="Text 1"/>
          <p:cNvSpPr/>
          <p:nvPr/>
        </p:nvSpPr>
        <p:spPr>
          <a:xfrm>
            <a:off x="1020604" y="314658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Voluntary Movement</a:t>
            </a:r>
            <a:endParaRPr lang="en-US" sz="2200" dirty="0"/>
          </a:p>
        </p:txBody>
      </p:sp>
      <p:sp>
        <p:nvSpPr>
          <p:cNvPr id="5" name="Text 2"/>
          <p:cNvSpPr/>
          <p:nvPr/>
        </p:nvSpPr>
        <p:spPr>
          <a:xfrm>
            <a:off x="1020604" y="3637002"/>
            <a:ext cx="3893939" cy="1814513"/>
          </a:xfrm>
          <a:prstGeom prst="rect">
            <a:avLst/>
          </a:prstGeom>
          <a:noFill/>
          <a:ln/>
        </p:spPr>
        <p:txBody>
          <a:bodyPr wrap="squar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The somatic nervous system controls voluntary movements of skeletal muscles. It receives signals from the brain, which are transmitted through motor neurons to the muscles.</a:t>
            </a:r>
            <a:endParaRPr lang="en-US" sz="1750" dirty="0"/>
          </a:p>
        </p:txBody>
      </p:sp>
      <p:sp>
        <p:nvSpPr>
          <p:cNvPr id="7" name="Text 3"/>
          <p:cNvSpPr/>
          <p:nvPr/>
        </p:nvSpPr>
        <p:spPr>
          <a:xfrm>
            <a:off x="5368171" y="314658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Sensory Input</a:t>
            </a:r>
            <a:endParaRPr lang="en-US" sz="2200" dirty="0"/>
          </a:p>
        </p:txBody>
      </p:sp>
      <p:sp>
        <p:nvSpPr>
          <p:cNvPr id="8" name="Text 4"/>
          <p:cNvSpPr/>
          <p:nvPr/>
        </p:nvSpPr>
        <p:spPr>
          <a:xfrm>
            <a:off x="5368171" y="3637002"/>
            <a:ext cx="3893939" cy="2903220"/>
          </a:xfrm>
          <a:prstGeom prst="rect">
            <a:avLst/>
          </a:prstGeom>
          <a:noFill/>
          <a:ln/>
        </p:spPr>
        <p:txBody>
          <a:bodyPr wrap="squar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The somatic nervous system also receives sensory input from the skin, muscles, and other receptors, sending these signals to the brain for processing. For example, when you touch a hot surface, sensory neurons transmit pain signals to the spinal cord, which then relays them to the brain.</a:t>
            </a:r>
            <a:endParaRPr lang="en-US" sz="1750" dirty="0"/>
          </a:p>
        </p:txBody>
      </p:sp>
      <p:sp>
        <p:nvSpPr>
          <p:cNvPr id="10" name="Text 5"/>
          <p:cNvSpPr/>
          <p:nvPr/>
        </p:nvSpPr>
        <p:spPr>
          <a:xfrm>
            <a:off x="9715738" y="314658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Reflexes</a:t>
            </a:r>
            <a:endParaRPr lang="en-US" sz="2200" dirty="0"/>
          </a:p>
        </p:txBody>
      </p:sp>
      <p:sp>
        <p:nvSpPr>
          <p:cNvPr id="11" name="Text 6"/>
          <p:cNvSpPr/>
          <p:nvPr/>
        </p:nvSpPr>
        <p:spPr>
          <a:xfrm>
            <a:off x="9715738" y="3637002"/>
            <a:ext cx="3893939" cy="3629025"/>
          </a:xfrm>
          <a:prstGeom prst="rect">
            <a:avLst/>
          </a:prstGeom>
          <a:noFill/>
          <a:ln/>
        </p:spPr>
        <p:txBody>
          <a:bodyPr wrap="square" lIns="0" tIns="0" rIns="0" bIns="0" rtlCol="0" anchor="t"/>
          <a:lstStyle/>
          <a:p>
            <a:pPr marL="0" indent="0" algn="just">
              <a:lnSpc>
                <a:spcPts val="2850"/>
              </a:lnSpc>
              <a:buNone/>
            </a:pPr>
            <a:r>
              <a:rPr lang="en-US" sz="1750" dirty="0">
                <a:solidFill>
                  <a:srgbClr val="4A4A45"/>
                </a:solidFill>
                <a:latin typeface="Lato" pitchFamily="34" charset="0"/>
                <a:ea typeface="Lato" pitchFamily="34" charset="-122"/>
                <a:cs typeface="Lato" pitchFamily="34" charset="-120"/>
              </a:rPr>
              <a:t>The somatic nervous system plays a crucial role in coordinating reflexes. These are rapid, involuntary responses to stimuli. For example, the knee-jerk reflex involves a simple pathway: a tap on the knee tendon activates a sensory neuron, which sends a signal to the spinal cord, triggering a motor neuron to contract the quadriceps muscle, causing the leg to kick.</a:t>
            </a:r>
            <a:endParaRPr lang="en-US" sz="1750" dirty="0"/>
          </a:p>
        </p:txBody>
      </p:sp>
      <p:pic>
        <p:nvPicPr>
          <p:cNvPr id="12" name="Picture 11">
            <a:extLst>
              <a:ext uri="{FF2B5EF4-FFF2-40B4-BE49-F238E27FC236}">
                <a16:creationId xmlns:a16="http://schemas.microsoft.com/office/drawing/2014/main" id="{57114808-D51B-A8E2-BC1F-898061235345}"/>
              </a:ext>
            </a:extLst>
          </p:cNvPr>
          <p:cNvPicPr>
            <a:picLocks noChangeAspect="1"/>
          </p:cNvPicPr>
          <p:nvPr/>
        </p:nvPicPr>
        <p:blipFill>
          <a:blip r:embed="rId3"/>
          <a:stretch>
            <a:fillRect/>
          </a:stretch>
        </p:blipFill>
        <p:spPr>
          <a:xfrm>
            <a:off x="12733867" y="7643906"/>
            <a:ext cx="1896533" cy="58569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p:cNvSpPr/>
          <p:nvPr/>
        </p:nvSpPr>
        <p:spPr>
          <a:xfrm>
            <a:off x="6280190" y="1733193"/>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282824"/>
                </a:solidFill>
                <a:latin typeface="Lato Bold" pitchFamily="34" charset="0"/>
                <a:ea typeface="Lato Bold" pitchFamily="34" charset="-122"/>
                <a:cs typeface="Lato Bold" pitchFamily="34" charset="-120"/>
              </a:rPr>
              <a:t>Autonomic Nervous System: Involuntary Control</a:t>
            </a:r>
            <a:endParaRPr lang="en-US" sz="4450" dirty="0"/>
          </a:p>
        </p:txBody>
      </p:sp>
      <p:sp>
        <p:nvSpPr>
          <p:cNvPr id="5" name="Shape 1"/>
          <p:cNvSpPr/>
          <p:nvPr/>
        </p:nvSpPr>
        <p:spPr>
          <a:xfrm>
            <a:off x="6280190" y="3490913"/>
            <a:ext cx="7556421" cy="1661636"/>
          </a:xfrm>
          <a:prstGeom prst="roundRect">
            <a:avLst>
              <a:gd name="adj" fmla="val 2048"/>
            </a:avLst>
          </a:prstGeom>
          <a:noFill/>
          <a:ln w="7620">
            <a:solidFill>
              <a:srgbClr val="000000">
                <a:alpha val="8000"/>
              </a:srgbClr>
            </a:solidFill>
            <a:prstDash val="solid"/>
          </a:ln>
        </p:spPr>
        <p:txBody>
          <a:bodyPr/>
          <a:lstStyle/>
          <a:p>
            <a:endParaRPr lang="ru-RU"/>
          </a:p>
        </p:txBody>
      </p:sp>
      <p:sp>
        <p:nvSpPr>
          <p:cNvPr id="6" name="Shape 2"/>
          <p:cNvSpPr/>
          <p:nvPr/>
        </p:nvSpPr>
        <p:spPr>
          <a:xfrm>
            <a:off x="6287810" y="3498533"/>
            <a:ext cx="7540347" cy="650319"/>
          </a:xfrm>
          <a:prstGeom prst="rect">
            <a:avLst/>
          </a:prstGeom>
          <a:solidFill>
            <a:srgbClr val="FFFFFF">
              <a:alpha val="4000"/>
            </a:srgbClr>
          </a:solidFill>
          <a:ln/>
        </p:spPr>
        <p:txBody>
          <a:bodyPr/>
          <a:lstStyle/>
          <a:p>
            <a:endParaRPr lang="en-GB" dirty="0"/>
          </a:p>
        </p:txBody>
      </p:sp>
      <p:sp>
        <p:nvSpPr>
          <p:cNvPr id="7" name="Text 3"/>
          <p:cNvSpPr/>
          <p:nvPr/>
        </p:nvSpPr>
        <p:spPr>
          <a:xfrm>
            <a:off x="6515457" y="3642241"/>
            <a:ext cx="7085886" cy="354330"/>
          </a:xfrm>
          <a:prstGeom prst="rect">
            <a:avLst/>
          </a:prstGeom>
          <a:noFill/>
          <a:ln/>
        </p:spPr>
        <p:txBody>
          <a:bodyPr wrap="none" lIns="0" tIns="0" rIns="0" bIns="0" rtlCol="0" anchor="t"/>
          <a:lstStyle/>
          <a:p>
            <a:pPr marL="0" indent="0">
              <a:lnSpc>
                <a:spcPts val="2750"/>
              </a:lnSpc>
              <a:buNone/>
            </a:pPr>
            <a:r>
              <a:rPr lang="en-US" sz="2200" b="1" dirty="0">
                <a:solidFill>
                  <a:srgbClr val="282824"/>
                </a:solidFill>
                <a:latin typeface="Lato Bold" pitchFamily="34" charset="0"/>
                <a:ea typeface="Lato Bold" pitchFamily="34" charset="-122"/>
                <a:cs typeface="Lato Bold" pitchFamily="34" charset="-120"/>
              </a:rPr>
              <a:t>Sympathetic: </a:t>
            </a:r>
            <a:r>
              <a:rPr lang="en-US" sz="2400" dirty="0"/>
              <a:t>Speeds up body in stress.</a:t>
            </a:r>
            <a:r>
              <a:rPr lang="en-US" sz="2200" b="1" dirty="0">
                <a:solidFill>
                  <a:srgbClr val="282824"/>
                </a:solidFill>
                <a:latin typeface="Lato Bold" pitchFamily="34" charset="0"/>
                <a:ea typeface="Lato Bold" pitchFamily="34" charset="-122"/>
                <a:cs typeface="Lato Bold" pitchFamily="34" charset="-120"/>
              </a:rPr>
              <a:t> </a:t>
            </a:r>
            <a:endParaRPr lang="en-US" sz="2200" dirty="0"/>
          </a:p>
        </p:txBody>
      </p:sp>
      <p:sp>
        <p:nvSpPr>
          <p:cNvPr id="8" name="Text 4"/>
          <p:cNvSpPr/>
          <p:nvPr/>
        </p:nvSpPr>
        <p:spPr>
          <a:xfrm>
            <a:off x="9032438" y="3642241"/>
            <a:ext cx="2051923"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9" name="Text 5"/>
          <p:cNvSpPr/>
          <p:nvPr/>
        </p:nvSpPr>
        <p:spPr>
          <a:xfrm>
            <a:off x="11545610" y="3642241"/>
            <a:ext cx="2055733"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10" name="Shape 6"/>
          <p:cNvSpPr/>
          <p:nvPr/>
        </p:nvSpPr>
        <p:spPr>
          <a:xfrm>
            <a:off x="6287810" y="4148852"/>
            <a:ext cx="7540347" cy="996077"/>
          </a:xfrm>
          <a:prstGeom prst="rect">
            <a:avLst/>
          </a:prstGeom>
          <a:solidFill>
            <a:srgbClr val="000000">
              <a:alpha val="4000"/>
            </a:srgbClr>
          </a:solidFill>
          <a:ln/>
        </p:spPr>
        <p:txBody>
          <a:bodyPr/>
          <a:lstStyle/>
          <a:p>
            <a:endParaRPr lang="en-GB" dirty="0"/>
          </a:p>
        </p:txBody>
      </p:sp>
      <p:sp>
        <p:nvSpPr>
          <p:cNvPr id="11" name="Text 7"/>
          <p:cNvSpPr/>
          <p:nvPr/>
        </p:nvSpPr>
        <p:spPr>
          <a:xfrm>
            <a:off x="6515457" y="4292560"/>
            <a:ext cx="6519225" cy="708660"/>
          </a:xfrm>
          <a:prstGeom prst="rect">
            <a:avLst/>
          </a:prstGeom>
          <a:noFill/>
          <a:ln/>
        </p:spPr>
        <p:txBody>
          <a:bodyPr wrap="square" lIns="0" tIns="0" rIns="0" bIns="0" rtlCol="0" anchor="t"/>
          <a:lstStyle/>
          <a:p>
            <a:pPr marL="0" indent="0">
              <a:lnSpc>
                <a:spcPts val="2750"/>
              </a:lnSpc>
              <a:buNone/>
            </a:pPr>
            <a:r>
              <a:rPr lang="en-US" sz="2200" b="1" dirty="0">
                <a:solidFill>
                  <a:srgbClr val="282824"/>
                </a:solidFill>
                <a:latin typeface="Lato Bold" pitchFamily="34" charset="0"/>
                <a:ea typeface="Lato Bold" pitchFamily="34" charset="-122"/>
                <a:cs typeface="Lato Bold" pitchFamily="34" charset="-120"/>
              </a:rPr>
              <a:t>Parasympathetic: </a:t>
            </a:r>
            <a:r>
              <a:rPr lang="en-US" sz="2400" dirty="0"/>
              <a:t>Slows down body for rest.</a:t>
            </a:r>
            <a:endParaRPr lang="en-US" sz="2200" dirty="0"/>
          </a:p>
        </p:txBody>
      </p:sp>
      <p:sp>
        <p:nvSpPr>
          <p:cNvPr id="12" name="Text 8"/>
          <p:cNvSpPr/>
          <p:nvPr/>
        </p:nvSpPr>
        <p:spPr>
          <a:xfrm>
            <a:off x="9032438" y="4292560"/>
            <a:ext cx="2051923"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13" name="Text 9"/>
          <p:cNvSpPr/>
          <p:nvPr/>
        </p:nvSpPr>
        <p:spPr>
          <a:xfrm>
            <a:off x="11545610" y="4292560"/>
            <a:ext cx="2055733"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14" name="Text 10"/>
          <p:cNvSpPr/>
          <p:nvPr/>
        </p:nvSpPr>
        <p:spPr>
          <a:xfrm>
            <a:off x="6280190" y="5407700"/>
            <a:ext cx="7556421" cy="1088708"/>
          </a:xfrm>
          <a:prstGeom prst="rect">
            <a:avLst/>
          </a:prstGeom>
          <a:noFill/>
          <a:ln/>
        </p:spPr>
        <p:txBody>
          <a:bodyPr wrap="squar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The autonomic nervous system controls involuntary functions such as heart rate, breathing, digestion, and gland secretions. It operates independently of conscious control, ensuring the smooth functioning of our vital systems.</a:t>
            </a:r>
            <a:endParaRPr lang="en-US" sz="1750" dirty="0"/>
          </a:p>
        </p:txBody>
      </p:sp>
      <p:pic>
        <p:nvPicPr>
          <p:cNvPr id="15" name="Picture 14">
            <a:extLst>
              <a:ext uri="{FF2B5EF4-FFF2-40B4-BE49-F238E27FC236}">
                <a16:creationId xmlns:a16="http://schemas.microsoft.com/office/drawing/2014/main" id="{6AFBDEFB-83A4-3668-8D85-199A6337F0E7}"/>
              </a:ext>
            </a:extLst>
          </p:cNvPr>
          <p:cNvPicPr>
            <a:picLocks noChangeAspect="1"/>
          </p:cNvPicPr>
          <p:nvPr/>
        </p:nvPicPr>
        <p:blipFill>
          <a:blip r:embed="rId3"/>
          <a:stretch>
            <a:fillRect/>
          </a:stretch>
        </p:blipFill>
        <p:spPr>
          <a:xfrm>
            <a:off x="12733867" y="7610040"/>
            <a:ext cx="1896533" cy="585694"/>
          </a:xfrm>
          <a:prstGeom prst="rect">
            <a:avLst/>
          </a:prstGeom>
        </p:spPr>
      </p:pic>
      <p:pic>
        <p:nvPicPr>
          <p:cNvPr id="5124" name="Picture 4" descr="asheville chiropractic">
            <a:extLst>
              <a:ext uri="{FF2B5EF4-FFF2-40B4-BE49-F238E27FC236}">
                <a16:creationId xmlns:a16="http://schemas.microsoft.com/office/drawing/2014/main" id="{BCB976B5-BA75-AF51-60BC-F33BE25ACC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7" y="-19050"/>
            <a:ext cx="6130053" cy="82147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358509"/>
            <a:ext cx="8718709" cy="708779"/>
          </a:xfrm>
          <a:prstGeom prst="rect">
            <a:avLst/>
          </a:prstGeom>
          <a:noFill/>
          <a:ln/>
        </p:spPr>
        <p:txBody>
          <a:bodyPr wrap="none" lIns="0" tIns="0" rIns="0" bIns="0" rtlCol="0" anchor="t"/>
          <a:lstStyle/>
          <a:p>
            <a:pPr marL="0" indent="0">
              <a:lnSpc>
                <a:spcPts val="5550"/>
              </a:lnSpc>
              <a:buNone/>
            </a:pPr>
            <a:r>
              <a:rPr lang="en-US" sz="4450" b="1" dirty="0">
                <a:solidFill>
                  <a:srgbClr val="282824"/>
                </a:solidFill>
                <a:latin typeface="Lato Bold" pitchFamily="34" charset="0"/>
                <a:ea typeface="Lato Bold" pitchFamily="34" charset="-122"/>
                <a:cs typeface="Lato Bold" pitchFamily="34" charset="-120"/>
              </a:rPr>
              <a:t>Nerve Structure: Bundles of Axons</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82824"/>
                </a:solidFill>
                <a:latin typeface="Lato Bold" pitchFamily="34" charset="0"/>
                <a:ea typeface="Lato Bold" pitchFamily="34" charset="-122"/>
                <a:cs typeface="Lato Bold" pitchFamily="34" charset="-120"/>
              </a:rPr>
              <a:t>Definition</a:t>
            </a:r>
            <a:endParaRPr lang="en-US" sz="2200" dirty="0"/>
          </a:p>
        </p:txBody>
      </p:sp>
      <p:sp>
        <p:nvSpPr>
          <p:cNvPr id="4" name="Text 2"/>
          <p:cNvSpPr/>
          <p:nvPr/>
        </p:nvSpPr>
        <p:spPr>
          <a:xfrm>
            <a:off x="793790" y="421540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A nerve is a bundle of axons, which are long, slender projections of neurons that transmit electrical signals. Nerves are found in the PNS and serve as the communication pathways between the CNS and the rest of the body.</a:t>
            </a:r>
            <a:endParaRPr lang="en-US" sz="1750" dirty="0"/>
          </a:p>
        </p:txBody>
      </p:sp>
      <p:sp>
        <p:nvSpPr>
          <p:cNvPr id="5" name="Text 3"/>
          <p:cNvSpPr/>
          <p:nvPr/>
        </p:nvSpPr>
        <p:spPr>
          <a:xfrm>
            <a:off x="7599521"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82824"/>
                </a:solidFill>
                <a:latin typeface="Lato Bold" pitchFamily="34" charset="0"/>
                <a:ea typeface="Lato Bold" pitchFamily="34" charset="-122"/>
                <a:cs typeface="Lato Bold" pitchFamily="34" charset="-120"/>
              </a:rPr>
              <a:t>Layers</a:t>
            </a:r>
            <a:endParaRPr lang="en-US" sz="2200" dirty="0"/>
          </a:p>
        </p:txBody>
      </p:sp>
      <p:sp>
        <p:nvSpPr>
          <p:cNvPr id="6" name="Text 4"/>
          <p:cNvSpPr/>
          <p:nvPr/>
        </p:nvSpPr>
        <p:spPr>
          <a:xfrm>
            <a:off x="7599521" y="421540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4A4A45"/>
                </a:solidFill>
                <a:latin typeface="Lato" pitchFamily="34" charset="0"/>
                <a:ea typeface="Lato" pitchFamily="34" charset="-122"/>
                <a:cs typeface="Lato" pitchFamily="34" charset="-120"/>
              </a:rPr>
              <a:t>Nerves are protected by three layers of connective tissue: endoneurium, which surrounds individual axons; perineurium, which encases bundles of axons called fascicles; and epineurium, which forms the outermost layer of the nerve.</a:t>
            </a:r>
            <a:endParaRPr lang="en-US" sz="1750" dirty="0"/>
          </a:p>
        </p:txBody>
      </p:sp>
      <p:pic>
        <p:nvPicPr>
          <p:cNvPr id="7" name="Picture 6">
            <a:extLst>
              <a:ext uri="{FF2B5EF4-FFF2-40B4-BE49-F238E27FC236}">
                <a16:creationId xmlns:a16="http://schemas.microsoft.com/office/drawing/2014/main" id="{0DAC8974-7CD7-00B4-B480-D0FC97915B29}"/>
              </a:ext>
            </a:extLst>
          </p:cNvPr>
          <p:cNvPicPr>
            <a:picLocks noChangeAspect="1"/>
          </p:cNvPicPr>
          <p:nvPr/>
        </p:nvPicPr>
        <p:blipFill>
          <a:blip r:embed="rId3"/>
          <a:stretch>
            <a:fillRect/>
          </a:stretch>
        </p:blipFill>
        <p:spPr>
          <a:xfrm>
            <a:off x="12733867" y="7643906"/>
            <a:ext cx="1896533" cy="58569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833199"/>
            <a:ext cx="9722287" cy="708779"/>
          </a:xfrm>
          <a:prstGeom prst="rect">
            <a:avLst/>
          </a:prstGeom>
          <a:noFill/>
          <a:ln/>
        </p:spPr>
        <p:txBody>
          <a:bodyPr wrap="none" lIns="0" tIns="0" rIns="0" bIns="0" rtlCol="0" anchor="t"/>
          <a:lstStyle/>
          <a:p>
            <a:pPr marL="0" indent="0">
              <a:lnSpc>
                <a:spcPts val="5550"/>
              </a:lnSpc>
              <a:buNone/>
            </a:pPr>
            <a:r>
              <a:rPr lang="en-US" sz="4450" b="1" dirty="0">
                <a:solidFill>
                  <a:srgbClr val="282824"/>
                </a:solidFill>
                <a:latin typeface="Lato Bold" pitchFamily="34" charset="0"/>
                <a:ea typeface="Lato Bold" pitchFamily="34" charset="-122"/>
                <a:cs typeface="Lato Bold" pitchFamily="34" charset="-120"/>
              </a:rPr>
              <a:t>Reflex Arcs: Rapid Response Pathways</a:t>
            </a:r>
            <a:endParaRPr lang="en-US" sz="4450" dirty="0"/>
          </a:p>
        </p:txBody>
      </p:sp>
      <p:sp>
        <p:nvSpPr>
          <p:cNvPr id="3" name="Shape 1"/>
          <p:cNvSpPr/>
          <p:nvPr/>
        </p:nvSpPr>
        <p:spPr>
          <a:xfrm>
            <a:off x="793790" y="1995607"/>
            <a:ext cx="170021" cy="853321"/>
          </a:xfrm>
          <a:prstGeom prst="roundRect">
            <a:avLst>
              <a:gd name="adj" fmla="val 20012"/>
            </a:avLst>
          </a:prstGeom>
          <a:solidFill>
            <a:srgbClr val="E5DFD2"/>
          </a:solidFill>
          <a:ln/>
        </p:spPr>
        <p:txBody>
          <a:bodyPr/>
          <a:lstStyle/>
          <a:p>
            <a:endParaRPr lang="ru-RU"/>
          </a:p>
        </p:txBody>
      </p:sp>
      <p:sp>
        <p:nvSpPr>
          <p:cNvPr id="4" name="Text 2"/>
          <p:cNvSpPr/>
          <p:nvPr/>
        </p:nvSpPr>
        <p:spPr>
          <a:xfrm>
            <a:off x="1303973" y="199560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Receptor</a:t>
            </a:r>
            <a:endParaRPr lang="en-US" sz="2200" dirty="0"/>
          </a:p>
        </p:txBody>
      </p:sp>
      <p:sp>
        <p:nvSpPr>
          <p:cNvPr id="5" name="Text 3"/>
          <p:cNvSpPr/>
          <p:nvPr/>
        </p:nvSpPr>
        <p:spPr>
          <a:xfrm>
            <a:off x="1303973" y="2486025"/>
            <a:ext cx="12532638" cy="362903"/>
          </a:xfrm>
          <a:prstGeom prst="rect">
            <a:avLst/>
          </a:prstGeom>
          <a:noFill/>
          <a:ln/>
        </p:spPr>
        <p:txBody>
          <a:bodyPr wrap="non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A specialized sensory cell that detects a stimulus, such as touch, light, or sound.</a:t>
            </a:r>
            <a:endParaRPr lang="en-US" sz="1750" dirty="0"/>
          </a:p>
        </p:txBody>
      </p:sp>
      <p:sp>
        <p:nvSpPr>
          <p:cNvPr id="6" name="Shape 4"/>
          <p:cNvSpPr/>
          <p:nvPr/>
        </p:nvSpPr>
        <p:spPr>
          <a:xfrm>
            <a:off x="1133951" y="3075742"/>
            <a:ext cx="170021" cy="853321"/>
          </a:xfrm>
          <a:prstGeom prst="roundRect">
            <a:avLst>
              <a:gd name="adj" fmla="val 20012"/>
            </a:avLst>
          </a:prstGeom>
          <a:solidFill>
            <a:srgbClr val="E5DFD2"/>
          </a:solidFill>
          <a:ln/>
        </p:spPr>
        <p:txBody>
          <a:bodyPr/>
          <a:lstStyle/>
          <a:p>
            <a:endParaRPr lang="ru-RU"/>
          </a:p>
        </p:txBody>
      </p:sp>
      <p:sp>
        <p:nvSpPr>
          <p:cNvPr id="7" name="Text 5"/>
          <p:cNvSpPr/>
          <p:nvPr/>
        </p:nvSpPr>
        <p:spPr>
          <a:xfrm>
            <a:off x="1644134" y="3075742"/>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Sensory Neuron</a:t>
            </a:r>
            <a:endParaRPr lang="en-US" sz="2200" dirty="0"/>
          </a:p>
        </p:txBody>
      </p:sp>
      <p:sp>
        <p:nvSpPr>
          <p:cNvPr id="8" name="Text 6"/>
          <p:cNvSpPr/>
          <p:nvPr/>
        </p:nvSpPr>
        <p:spPr>
          <a:xfrm>
            <a:off x="1644134" y="3566160"/>
            <a:ext cx="12192476" cy="362903"/>
          </a:xfrm>
          <a:prstGeom prst="rect">
            <a:avLst/>
          </a:prstGeom>
          <a:noFill/>
          <a:ln/>
        </p:spPr>
        <p:txBody>
          <a:bodyPr wrap="non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Transmits the signal from the receptor to the spinal cord.</a:t>
            </a:r>
            <a:endParaRPr lang="en-US" sz="1750" dirty="0"/>
          </a:p>
        </p:txBody>
      </p:sp>
      <p:sp>
        <p:nvSpPr>
          <p:cNvPr id="9" name="Shape 7"/>
          <p:cNvSpPr/>
          <p:nvPr/>
        </p:nvSpPr>
        <p:spPr>
          <a:xfrm>
            <a:off x="1474232" y="4155877"/>
            <a:ext cx="170021" cy="853321"/>
          </a:xfrm>
          <a:prstGeom prst="roundRect">
            <a:avLst>
              <a:gd name="adj" fmla="val 20012"/>
            </a:avLst>
          </a:prstGeom>
          <a:solidFill>
            <a:srgbClr val="E5DFD2"/>
          </a:solidFill>
          <a:ln/>
        </p:spPr>
        <p:txBody>
          <a:bodyPr/>
          <a:lstStyle/>
          <a:p>
            <a:endParaRPr lang="ru-RU"/>
          </a:p>
        </p:txBody>
      </p:sp>
      <p:sp>
        <p:nvSpPr>
          <p:cNvPr id="10" name="Text 8"/>
          <p:cNvSpPr/>
          <p:nvPr/>
        </p:nvSpPr>
        <p:spPr>
          <a:xfrm>
            <a:off x="1984415" y="415587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Spinal Cord</a:t>
            </a:r>
            <a:endParaRPr lang="en-US" sz="2200" dirty="0"/>
          </a:p>
        </p:txBody>
      </p:sp>
      <p:sp>
        <p:nvSpPr>
          <p:cNvPr id="11" name="Text 9"/>
          <p:cNvSpPr/>
          <p:nvPr/>
        </p:nvSpPr>
        <p:spPr>
          <a:xfrm>
            <a:off x="1984415" y="4646295"/>
            <a:ext cx="11852196" cy="362903"/>
          </a:xfrm>
          <a:prstGeom prst="rect">
            <a:avLst/>
          </a:prstGeom>
          <a:noFill/>
          <a:ln/>
        </p:spPr>
        <p:txBody>
          <a:bodyPr wrap="non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Processes the signal and generates a response.</a:t>
            </a:r>
            <a:endParaRPr lang="en-US" sz="1750" dirty="0"/>
          </a:p>
        </p:txBody>
      </p:sp>
      <p:sp>
        <p:nvSpPr>
          <p:cNvPr id="12" name="Shape 10"/>
          <p:cNvSpPr/>
          <p:nvPr/>
        </p:nvSpPr>
        <p:spPr>
          <a:xfrm>
            <a:off x="1814513" y="5236012"/>
            <a:ext cx="170021" cy="853321"/>
          </a:xfrm>
          <a:prstGeom prst="roundRect">
            <a:avLst>
              <a:gd name="adj" fmla="val 20012"/>
            </a:avLst>
          </a:prstGeom>
          <a:solidFill>
            <a:srgbClr val="E5DFD2"/>
          </a:solidFill>
          <a:ln/>
        </p:spPr>
        <p:txBody>
          <a:bodyPr/>
          <a:lstStyle/>
          <a:p>
            <a:endParaRPr lang="ru-RU"/>
          </a:p>
        </p:txBody>
      </p:sp>
      <p:sp>
        <p:nvSpPr>
          <p:cNvPr id="13" name="Text 11"/>
          <p:cNvSpPr/>
          <p:nvPr/>
        </p:nvSpPr>
        <p:spPr>
          <a:xfrm>
            <a:off x="2324695" y="5236012"/>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Motor Neuron</a:t>
            </a:r>
            <a:endParaRPr lang="en-US" sz="2200" dirty="0"/>
          </a:p>
        </p:txBody>
      </p:sp>
      <p:sp>
        <p:nvSpPr>
          <p:cNvPr id="14" name="Text 12"/>
          <p:cNvSpPr/>
          <p:nvPr/>
        </p:nvSpPr>
        <p:spPr>
          <a:xfrm>
            <a:off x="2324695" y="5726430"/>
            <a:ext cx="11511915" cy="362903"/>
          </a:xfrm>
          <a:prstGeom prst="rect">
            <a:avLst/>
          </a:prstGeom>
          <a:noFill/>
          <a:ln/>
        </p:spPr>
        <p:txBody>
          <a:bodyPr wrap="non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Carries the signal from the spinal cord to the effector.</a:t>
            </a:r>
            <a:endParaRPr lang="en-US" sz="1750" dirty="0"/>
          </a:p>
        </p:txBody>
      </p:sp>
      <p:sp>
        <p:nvSpPr>
          <p:cNvPr id="15" name="Shape 13"/>
          <p:cNvSpPr/>
          <p:nvPr/>
        </p:nvSpPr>
        <p:spPr>
          <a:xfrm>
            <a:off x="1474232" y="6316147"/>
            <a:ext cx="170021" cy="853321"/>
          </a:xfrm>
          <a:prstGeom prst="roundRect">
            <a:avLst>
              <a:gd name="adj" fmla="val 20012"/>
            </a:avLst>
          </a:prstGeom>
          <a:solidFill>
            <a:srgbClr val="E5DFD2"/>
          </a:solidFill>
          <a:ln/>
        </p:spPr>
        <p:txBody>
          <a:bodyPr/>
          <a:lstStyle/>
          <a:p>
            <a:endParaRPr lang="ru-RU"/>
          </a:p>
        </p:txBody>
      </p:sp>
      <p:sp>
        <p:nvSpPr>
          <p:cNvPr id="16" name="Text 14"/>
          <p:cNvSpPr/>
          <p:nvPr/>
        </p:nvSpPr>
        <p:spPr>
          <a:xfrm>
            <a:off x="1984415" y="631614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Effector</a:t>
            </a:r>
            <a:endParaRPr lang="en-US" sz="2200" dirty="0"/>
          </a:p>
        </p:txBody>
      </p:sp>
      <p:sp>
        <p:nvSpPr>
          <p:cNvPr id="17" name="Text 15"/>
          <p:cNvSpPr/>
          <p:nvPr/>
        </p:nvSpPr>
        <p:spPr>
          <a:xfrm>
            <a:off x="1984415" y="6806565"/>
            <a:ext cx="11852196" cy="362903"/>
          </a:xfrm>
          <a:prstGeom prst="rect">
            <a:avLst/>
          </a:prstGeom>
          <a:noFill/>
          <a:ln/>
        </p:spPr>
        <p:txBody>
          <a:bodyPr wrap="non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A muscle or gland that carries out the response, such as contracting a muscle or releasing a hormone.</a:t>
            </a:r>
            <a:endParaRPr lang="en-US" sz="1750" dirty="0"/>
          </a:p>
        </p:txBody>
      </p:sp>
      <p:pic>
        <p:nvPicPr>
          <p:cNvPr id="18" name="Picture 17">
            <a:extLst>
              <a:ext uri="{FF2B5EF4-FFF2-40B4-BE49-F238E27FC236}">
                <a16:creationId xmlns:a16="http://schemas.microsoft.com/office/drawing/2014/main" id="{B31E643E-5FF0-E138-A13C-36901D66D38B}"/>
              </a:ext>
            </a:extLst>
          </p:cNvPr>
          <p:cNvPicPr>
            <a:picLocks noChangeAspect="1"/>
          </p:cNvPicPr>
          <p:nvPr/>
        </p:nvPicPr>
        <p:blipFill>
          <a:blip r:embed="rId3"/>
          <a:stretch>
            <a:fillRect/>
          </a:stretch>
        </p:blipFill>
        <p:spPr>
          <a:xfrm>
            <a:off x="12733867" y="7643906"/>
            <a:ext cx="1896533" cy="58569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p:cNvSpPr/>
          <p:nvPr/>
        </p:nvSpPr>
        <p:spPr>
          <a:xfrm>
            <a:off x="609243" y="478631"/>
            <a:ext cx="7925514" cy="1087755"/>
          </a:xfrm>
          <a:prstGeom prst="rect">
            <a:avLst/>
          </a:prstGeom>
          <a:noFill/>
          <a:ln/>
        </p:spPr>
        <p:txBody>
          <a:bodyPr wrap="square" lIns="0" tIns="0" rIns="0" bIns="0" rtlCol="0" anchor="t"/>
          <a:lstStyle/>
          <a:p>
            <a:pPr marL="0" indent="0">
              <a:lnSpc>
                <a:spcPts val="4250"/>
              </a:lnSpc>
              <a:buNone/>
            </a:pPr>
            <a:r>
              <a:rPr lang="en-US" sz="3400" b="1" dirty="0">
                <a:solidFill>
                  <a:srgbClr val="282824"/>
                </a:solidFill>
                <a:latin typeface="Lato Bold" pitchFamily="34" charset="0"/>
                <a:ea typeface="Lato Bold" pitchFamily="34" charset="-122"/>
                <a:cs typeface="Lato Bold" pitchFamily="34" charset="-120"/>
              </a:rPr>
              <a:t>Nervous System Development: From Embryo to Adult</a:t>
            </a:r>
            <a:endParaRPr lang="en-US" sz="3400" dirty="0"/>
          </a:p>
        </p:txBody>
      </p:sp>
      <p:sp>
        <p:nvSpPr>
          <p:cNvPr id="7" name="Shape 3"/>
          <p:cNvSpPr/>
          <p:nvPr/>
        </p:nvSpPr>
        <p:spPr>
          <a:xfrm>
            <a:off x="674549" y="2023229"/>
            <a:ext cx="391597" cy="391597"/>
          </a:xfrm>
          <a:prstGeom prst="roundRect">
            <a:avLst>
              <a:gd name="adj" fmla="val 6668"/>
            </a:avLst>
          </a:prstGeom>
          <a:solidFill>
            <a:srgbClr val="E5DFD2"/>
          </a:solidFill>
          <a:ln/>
        </p:spPr>
        <p:txBody>
          <a:bodyPr/>
          <a:lstStyle/>
          <a:p>
            <a:endParaRPr lang="ru-RU"/>
          </a:p>
        </p:txBody>
      </p:sp>
      <p:sp>
        <p:nvSpPr>
          <p:cNvPr id="8" name="Text 4"/>
          <p:cNvSpPr/>
          <p:nvPr/>
        </p:nvSpPr>
        <p:spPr>
          <a:xfrm>
            <a:off x="794564" y="2088475"/>
            <a:ext cx="151448" cy="261104"/>
          </a:xfrm>
          <a:prstGeom prst="rect">
            <a:avLst/>
          </a:prstGeom>
          <a:noFill/>
          <a:ln/>
        </p:spPr>
        <p:txBody>
          <a:bodyPr wrap="none" lIns="0" tIns="0" rIns="0" bIns="0" rtlCol="0" anchor="t"/>
          <a:lstStyle/>
          <a:p>
            <a:pPr marL="0" indent="0" algn="ctr">
              <a:lnSpc>
                <a:spcPts val="2050"/>
              </a:lnSpc>
              <a:buNone/>
            </a:pPr>
            <a:r>
              <a:rPr lang="en-US" sz="2050" b="1" dirty="0">
                <a:solidFill>
                  <a:srgbClr val="4A4A45"/>
                </a:solidFill>
                <a:latin typeface="Lato Bold" pitchFamily="34" charset="0"/>
                <a:ea typeface="Lato Bold" pitchFamily="34" charset="-122"/>
                <a:cs typeface="Lato Bold" pitchFamily="34" charset="-120"/>
              </a:rPr>
              <a:t>1</a:t>
            </a:r>
            <a:endParaRPr lang="en-US" sz="2050" dirty="0"/>
          </a:p>
        </p:txBody>
      </p:sp>
      <p:sp>
        <p:nvSpPr>
          <p:cNvPr id="9" name="Text 5"/>
          <p:cNvSpPr/>
          <p:nvPr/>
        </p:nvSpPr>
        <p:spPr>
          <a:xfrm>
            <a:off x="1827728" y="2001560"/>
            <a:ext cx="2175867" cy="272058"/>
          </a:xfrm>
          <a:prstGeom prst="rect">
            <a:avLst/>
          </a:prstGeom>
          <a:noFill/>
          <a:ln/>
        </p:spPr>
        <p:txBody>
          <a:bodyPr wrap="none" lIns="0" tIns="0" rIns="0" bIns="0" rtlCol="0" anchor="t"/>
          <a:lstStyle/>
          <a:p>
            <a:pPr marL="0" indent="0" algn="l">
              <a:lnSpc>
                <a:spcPts val="2100"/>
              </a:lnSpc>
              <a:buNone/>
            </a:pPr>
            <a:r>
              <a:rPr lang="en-US" sz="1700" b="1" dirty="0">
                <a:solidFill>
                  <a:srgbClr val="4A4A45"/>
                </a:solidFill>
                <a:latin typeface="Lato Bold" pitchFamily="34" charset="0"/>
                <a:ea typeface="Lato Bold" pitchFamily="34" charset="-122"/>
                <a:cs typeface="Lato Bold" pitchFamily="34" charset="-120"/>
              </a:rPr>
              <a:t>Neural Plate</a:t>
            </a:r>
            <a:endParaRPr lang="en-US" sz="1700" dirty="0"/>
          </a:p>
        </p:txBody>
      </p:sp>
      <p:sp>
        <p:nvSpPr>
          <p:cNvPr id="10" name="Text 6"/>
          <p:cNvSpPr/>
          <p:nvPr/>
        </p:nvSpPr>
        <p:spPr>
          <a:xfrm>
            <a:off x="1827728" y="2378035"/>
            <a:ext cx="6707029" cy="556974"/>
          </a:xfrm>
          <a:prstGeom prst="rect">
            <a:avLst/>
          </a:prstGeom>
          <a:noFill/>
          <a:ln/>
        </p:spPr>
        <p:txBody>
          <a:bodyPr wrap="square" lIns="0" tIns="0" rIns="0" bIns="0" rtlCol="0" anchor="t"/>
          <a:lstStyle/>
          <a:p>
            <a:pPr marL="0" indent="0" algn="l">
              <a:lnSpc>
                <a:spcPts val="2150"/>
              </a:lnSpc>
              <a:buNone/>
            </a:pPr>
            <a:r>
              <a:rPr lang="en-US" sz="1350" dirty="0">
                <a:solidFill>
                  <a:srgbClr val="4A4A45"/>
                </a:solidFill>
                <a:latin typeface="Lato" pitchFamily="34" charset="0"/>
                <a:ea typeface="Lato" pitchFamily="34" charset="-122"/>
                <a:cs typeface="Lato" pitchFamily="34" charset="-120"/>
              </a:rPr>
              <a:t>A thickened region of the ectoderm, the outermost layer of the embryo, forms the neural plate.</a:t>
            </a:r>
            <a:endParaRPr lang="en-US" sz="1350" dirty="0"/>
          </a:p>
        </p:txBody>
      </p:sp>
      <p:sp>
        <p:nvSpPr>
          <p:cNvPr id="12" name="Shape 8"/>
          <p:cNvSpPr/>
          <p:nvPr/>
        </p:nvSpPr>
        <p:spPr>
          <a:xfrm>
            <a:off x="674549" y="3478887"/>
            <a:ext cx="391597" cy="391597"/>
          </a:xfrm>
          <a:prstGeom prst="roundRect">
            <a:avLst>
              <a:gd name="adj" fmla="val 6668"/>
            </a:avLst>
          </a:prstGeom>
          <a:solidFill>
            <a:srgbClr val="E5DFD2"/>
          </a:solidFill>
          <a:ln/>
        </p:spPr>
        <p:txBody>
          <a:bodyPr/>
          <a:lstStyle/>
          <a:p>
            <a:endParaRPr lang="ru-RU"/>
          </a:p>
        </p:txBody>
      </p:sp>
      <p:sp>
        <p:nvSpPr>
          <p:cNvPr id="13" name="Text 9"/>
          <p:cNvSpPr/>
          <p:nvPr/>
        </p:nvSpPr>
        <p:spPr>
          <a:xfrm>
            <a:off x="794564" y="3544133"/>
            <a:ext cx="151448" cy="261104"/>
          </a:xfrm>
          <a:prstGeom prst="rect">
            <a:avLst/>
          </a:prstGeom>
          <a:noFill/>
          <a:ln/>
        </p:spPr>
        <p:txBody>
          <a:bodyPr wrap="none" lIns="0" tIns="0" rIns="0" bIns="0" rtlCol="0" anchor="t"/>
          <a:lstStyle/>
          <a:p>
            <a:pPr marL="0" indent="0" algn="ctr">
              <a:lnSpc>
                <a:spcPts val="2050"/>
              </a:lnSpc>
              <a:buNone/>
            </a:pPr>
            <a:r>
              <a:rPr lang="en-US" sz="2050" b="1" dirty="0">
                <a:solidFill>
                  <a:srgbClr val="4A4A45"/>
                </a:solidFill>
                <a:latin typeface="Lato Bold" pitchFamily="34" charset="0"/>
                <a:ea typeface="Lato Bold" pitchFamily="34" charset="-122"/>
                <a:cs typeface="Lato Bold" pitchFamily="34" charset="-120"/>
              </a:rPr>
              <a:t>2</a:t>
            </a:r>
            <a:endParaRPr lang="en-US" sz="2050" dirty="0"/>
          </a:p>
        </p:txBody>
      </p:sp>
      <p:sp>
        <p:nvSpPr>
          <p:cNvPr id="14" name="Text 10"/>
          <p:cNvSpPr/>
          <p:nvPr/>
        </p:nvSpPr>
        <p:spPr>
          <a:xfrm>
            <a:off x="1827728" y="3457218"/>
            <a:ext cx="2175867" cy="272058"/>
          </a:xfrm>
          <a:prstGeom prst="rect">
            <a:avLst/>
          </a:prstGeom>
          <a:noFill/>
          <a:ln/>
        </p:spPr>
        <p:txBody>
          <a:bodyPr wrap="none" lIns="0" tIns="0" rIns="0" bIns="0" rtlCol="0" anchor="t"/>
          <a:lstStyle/>
          <a:p>
            <a:pPr marL="0" indent="0" algn="l">
              <a:lnSpc>
                <a:spcPts val="2100"/>
              </a:lnSpc>
              <a:buNone/>
            </a:pPr>
            <a:r>
              <a:rPr lang="en-US" sz="1700" b="1" dirty="0">
                <a:solidFill>
                  <a:srgbClr val="4A4A45"/>
                </a:solidFill>
                <a:latin typeface="Lato Bold" pitchFamily="34" charset="0"/>
                <a:ea typeface="Lato Bold" pitchFamily="34" charset="-122"/>
                <a:cs typeface="Lato Bold" pitchFamily="34" charset="-120"/>
              </a:rPr>
              <a:t>Neural Groove</a:t>
            </a:r>
            <a:endParaRPr lang="en-US" sz="1700" dirty="0"/>
          </a:p>
        </p:txBody>
      </p:sp>
      <p:sp>
        <p:nvSpPr>
          <p:cNvPr id="15" name="Text 11"/>
          <p:cNvSpPr/>
          <p:nvPr/>
        </p:nvSpPr>
        <p:spPr>
          <a:xfrm>
            <a:off x="1827728" y="3833693"/>
            <a:ext cx="6707029" cy="278487"/>
          </a:xfrm>
          <a:prstGeom prst="rect">
            <a:avLst/>
          </a:prstGeom>
          <a:noFill/>
          <a:ln/>
        </p:spPr>
        <p:txBody>
          <a:bodyPr wrap="none" lIns="0" tIns="0" rIns="0" bIns="0" rtlCol="0" anchor="t"/>
          <a:lstStyle/>
          <a:p>
            <a:pPr marL="0" indent="0" algn="l">
              <a:lnSpc>
                <a:spcPts val="2150"/>
              </a:lnSpc>
              <a:buNone/>
            </a:pPr>
            <a:r>
              <a:rPr lang="en-US" sz="1350" dirty="0">
                <a:solidFill>
                  <a:srgbClr val="4A4A45"/>
                </a:solidFill>
                <a:latin typeface="Lato" pitchFamily="34" charset="0"/>
                <a:ea typeface="Lato" pitchFamily="34" charset="-122"/>
                <a:cs typeface="Lato" pitchFamily="34" charset="-120"/>
              </a:rPr>
              <a:t>The neural plate folds inwards to form a groove, the neural groove.</a:t>
            </a:r>
            <a:endParaRPr lang="en-US" sz="1350" dirty="0"/>
          </a:p>
        </p:txBody>
      </p:sp>
      <p:sp>
        <p:nvSpPr>
          <p:cNvPr id="17" name="Shape 13"/>
          <p:cNvSpPr/>
          <p:nvPr/>
        </p:nvSpPr>
        <p:spPr>
          <a:xfrm>
            <a:off x="674549" y="4656058"/>
            <a:ext cx="391597" cy="391597"/>
          </a:xfrm>
          <a:prstGeom prst="roundRect">
            <a:avLst>
              <a:gd name="adj" fmla="val 6668"/>
            </a:avLst>
          </a:prstGeom>
          <a:solidFill>
            <a:srgbClr val="E5DFD2"/>
          </a:solidFill>
          <a:ln/>
        </p:spPr>
        <p:txBody>
          <a:bodyPr/>
          <a:lstStyle/>
          <a:p>
            <a:endParaRPr lang="ru-RU"/>
          </a:p>
        </p:txBody>
      </p:sp>
      <p:sp>
        <p:nvSpPr>
          <p:cNvPr id="18" name="Text 14"/>
          <p:cNvSpPr/>
          <p:nvPr/>
        </p:nvSpPr>
        <p:spPr>
          <a:xfrm>
            <a:off x="794564" y="4721304"/>
            <a:ext cx="151448" cy="261104"/>
          </a:xfrm>
          <a:prstGeom prst="rect">
            <a:avLst/>
          </a:prstGeom>
          <a:noFill/>
          <a:ln/>
        </p:spPr>
        <p:txBody>
          <a:bodyPr wrap="none" lIns="0" tIns="0" rIns="0" bIns="0" rtlCol="0" anchor="t"/>
          <a:lstStyle/>
          <a:p>
            <a:pPr marL="0" indent="0" algn="ctr">
              <a:lnSpc>
                <a:spcPts val="2050"/>
              </a:lnSpc>
              <a:buNone/>
            </a:pPr>
            <a:r>
              <a:rPr lang="en-US" sz="2050" b="1" dirty="0">
                <a:solidFill>
                  <a:srgbClr val="4A4A45"/>
                </a:solidFill>
                <a:latin typeface="Lato Bold" pitchFamily="34" charset="0"/>
                <a:ea typeface="Lato Bold" pitchFamily="34" charset="-122"/>
                <a:cs typeface="Lato Bold" pitchFamily="34" charset="-120"/>
              </a:rPr>
              <a:t>3</a:t>
            </a:r>
            <a:endParaRPr lang="en-US" sz="2050" dirty="0"/>
          </a:p>
        </p:txBody>
      </p:sp>
      <p:sp>
        <p:nvSpPr>
          <p:cNvPr id="19" name="Text 15"/>
          <p:cNvSpPr/>
          <p:nvPr/>
        </p:nvSpPr>
        <p:spPr>
          <a:xfrm>
            <a:off x="1827728" y="4634389"/>
            <a:ext cx="2175867" cy="272058"/>
          </a:xfrm>
          <a:prstGeom prst="rect">
            <a:avLst/>
          </a:prstGeom>
          <a:noFill/>
          <a:ln/>
        </p:spPr>
        <p:txBody>
          <a:bodyPr wrap="none" lIns="0" tIns="0" rIns="0" bIns="0" rtlCol="0" anchor="t"/>
          <a:lstStyle/>
          <a:p>
            <a:pPr marL="0" indent="0" algn="l">
              <a:lnSpc>
                <a:spcPts val="2100"/>
              </a:lnSpc>
              <a:buNone/>
            </a:pPr>
            <a:r>
              <a:rPr lang="en-US" sz="1700" b="1" dirty="0">
                <a:solidFill>
                  <a:srgbClr val="4A4A45"/>
                </a:solidFill>
                <a:latin typeface="Lato Bold" pitchFamily="34" charset="0"/>
                <a:ea typeface="Lato Bold" pitchFamily="34" charset="-122"/>
                <a:cs typeface="Lato Bold" pitchFamily="34" charset="-120"/>
              </a:rPr>
              <a:t>Neural Tube</a:t>
            </a:r>
            <a:endParaRPr lang="en-US" sz="1700" dirty="0"/>
          </a:p>
        </p:txBody>
      </p:sp>
      <p:sp>
        <p:nvSpPr>
          <p:cNvPr id="20" name="Text 16"/>
          <p:cNvSpPr/>
          <p:nvPr/>
        </p:nvSpPr>
        <p:spPr>
          <a:xfrm>
            <a:off x="1827728" y="5010864"/>
            <a:ext cx="6707029" cy="556974"/>
          </a:xfrm>
          <a:prstGeom prst="rect">
            <a:avLst/>
          </a:prstGeom>
          <a:noFill/>
          <a:ln/>
        </p:spPr>
        <p:txBody>
          <a:bodyPr wrap="square" lIns="0" tIns="0" rIns="0" bIns="0" rtlCol="0" anchor="t"/>
          <a:lstStyle/>
          <a:p>
            <a:pPr marL="0" indent="0" algn="l">
              <a:lnSpc>
                <a:spcPts val="2150"/>
              </a:lnSpc>
              <a:buNone/>
            </a:pPr>
            <a:r>
              <a:rPr lang="en-US" sz="1350" dirty="0">
                <a:solidFill>
                  <a:srgbClr val="4A4A45"/>
                </a:solidFill>
                <a:latin typeface="Lato" pitchFamily="34" charset="0"/>
                <a:ea typeface="Lato" pitchFamily="34" charset="-122"/>
                <a:cs typeface="Lato" pitchFamily="34" charset="-120"/>
              </a:rPr>
              <a:t>The neural groove closes up to form a tube, the neural tube, which will eventually develop into the brain and spinal cord.</a:t>
            </a:r>
            <a:endParaRPr lang="en-US" sz="1350" dirty="0"/>
          </a:p>
        </p:txBody>
      </p:sp>
      <p:sp>
        <p:nvSpPr>
          <p:cNvPr id="22" name="Shape 18"/>
          <p:cNvSpPr/>
          <p:nvPr/>
        </p:nvSpPr>
        <p:spPr>
          <a:xfrm>
            <a:off x="674549" y="6111716"/>
            <a:ext cx="391597" cy="391597"/>
          </a:xfrm>
          <a:prstGeom prst="roundRect">
            <a:avLst>
              <a:gd name="adj" fmla="val 6668"/>
            </a:avLst>
          </a:prstGeom>
          <a:solidFill>
            <a:srgbClr val="E5DFD2"/>
          </a:solidFill>
          <a:ln/>
        </p:spPr>
        <p:txBody>
          <a:bodyPr/>
          <a:lstStyle/>
          <a:p>
            <a:endParaRPr lang="ru-RU"/>
          </a:p>
        </p:txBody>
      </p:sp>
      <p:sp>
        <p:nvSpPr>
          <p:cNvPr id="23" name="Text 19"/>
          <p:cNvSpPr/>
          <p:nvPr/>
        </p:nvSpPr>
        <p:spPr>
          <a:xfrm>
            <a:off x="794564" y="6176963"/>
            <a:ext cx="151448" cy="261104"/>
          </a:xfrm>
          <a:prstGeom prst="rect">
            <a:avLst/>
          </a:prstGeom>
          <a:noFill/>
          <a:ln/>
        </p:spPr>
        <p:txBody>
          <a:bodyPr wrap="none" lIns="0" tIns="0" rIns="0" bIns="0" rtlCol="0" anchor="t"/>
          <a:lstStyle/>
          <a:p>
            <a:pPr marL="0" indent="0" algn="ctr">
              <a:lnSpc>
                <a:spcPts val="2050"/>
              </a:lnSpc>
              <a:buNone/>
            </a:pPr>
            <a:r>
              <a:rPr lang="en-US" sz="2050" b="1" dirty="0">
                <a:solidFill>
                  <a:srgbClr val="4A4A45"/>
                </a:solidFill>
                <a:latin typeface="Lato Bold" pitchFamily="34" charset="0"/>
                <a:ea typeface="Lato Bold" pitchFamily="34" charset="-122"/>
                <a:cs typeface="Lato Bold" pitchFamily="34" charset="-120"/>
              </a:rPr>
              <a:t>4</a:t>
            </a:r>
            <a:endParaRPr lang="en-US" sz="2050" dirty="0"/>
          </a:p>
        </p:txBody>
      </p:sp>
      <p:sp>
        <p:nvSpPr>
          <p:cNvPr id="24" name="Text 20"/>
          <p:cNvSpPr/>
          <p:nvPr/>
        </p:nvSpPr>
        <p:spPr>
          <a:xfrm>
            <a:off x="1827728" y="6090047"/>
            <a:ext cx="2175867" cy="272058"/>
          </a:xfrm>
          <a:prstGeom prst="rect">
            <a:avLst/>
          </a:prstGeom>
          <a:noFill/>
          <a:ln/>
        </p:spPr>
        <p:txBody>
          <a:bodyPr wrap="none" lIns="0" tIns="0" rIns="0" bIns="0" rtlCol="0" anchor="t"/>
          <a:lstStyle/>
          <a:p>
            <a:pPr marL="0" indent="0" algn="l">
              <a:lnSpc>
                <a:spcPts val="2100"/>
              </a:lnSpc>
              <a:buNone/>
            </a:pPr>
            <a:r>
              <a:rPr lang="en-US" sz="1700" b="1" dirty="0">
                <a:solidFill>
                  <a:srgbClr val="4A4A45"/>
                </a:solidFill>
                <a:latin typeface="Lato Bold" pitchFamily="34" charset="0"/>
                <a:ea typeface="Lato Bold" pitchFamily="34" charset="-122"/>
                <a:cs typeface="Lato Bold" pitchFamily="34" charset="-120"/>
              </a:rPr>
              <a:t>Brain and Spinal Cord</a:t>
            </a:r>
            <a:endParaRPr lang="en-US" sz="1700" dirty="0"/>
          </a:p>
        </p:txBody>
      </p:sp>
      <p:sp>
        <p:nvSpPr>
          <p:cNvPr id="25" name="Text 21"/>
          <p:cNvSpPr/>
          <p:nvPr/>
        </p:nvSpPr>
        <p:spPr>
          <a:xfrm>
            <a:off x="1827728" y="6466522"/>
            <a:ext cx="6707029" cy="1113949"/>
          </a:xfrm>
          <a:prstGeom prst="rect">
            <a:avLst/>
          </a:prstGeom>
          <a:noFill/>
          <a:ln/>
        </p:spPr>
        <p:txBody>
          <a:bodyPr wrap="square" lIns="0" tIns="0" rIns="0" bIns="0" rtlCol="0" anchor="t"/>
          <a:lstStyle/>
          <a:p>
            <a:pPr marL="0" indent="0" algn="l">
              <a:lnSpc>
                <a:spcPts val="2150"/>
              </a:lnSpc>
              <a:buNone/>
            </a:pPr>
            <a:r>
              <a:rPr lang="en-US" sz="1350" dirty="0">
                <a:solidFill>
                  <a:srgbClr val="4A4A45"/>
                </a:solidFill>
                <a:latin typeface="Lato" pitchFamily="34" charset="0"/>
                <a:ea typeface="Lato" pitchFamily="34" charset="-122"/>
                <a:cs typeface="Lato" pitchFamily="34" charset="-120"/>
              </a:rPr>
              <a:t>The neural tube differentiates into the brain and spinal cord, with specialized regions developing from the anterior end of the tube. The brain develops into the cerebrum, cerebellum, and brainstem, while the spinal cord forms the central nervous system’s pathway for communication with the body.</a:t>
            </a:r>
            <a:endParaRPr lang="en-US" sz="1350" dirty="0"/>
          </a:p>
        </p:txBody>
      </p:sp>
      <p:pic>
        <p:nvPicPr>
          <p:cNvPr id="27" name="Picture 26">
            <a:extLst>
              <a:ext uri="{FF2B5EF4-FFF2-40B4-BE49-F238E27FC236}">
                <a16:creationId xmlns:a16="http://schemas.microsoft.com/office/drawing/2014/main" id="{74115C1E-54DF-BB86-A833-99FA4306E898}"/>
              </a:ext>
            </a:extLst>
          </p:cNvPr>
          <p:cNvPicPr>
            <a:picLocks noChangeAspect="1"/>
          </p:cNvPicPr>
          <p:nvPr/>
        </p:nvPicPr>
        <p:blipFill>
          <a:blip r:embed="rId3"/>
          <a:srcRect r="59408"/>
          <a:stretch/>
        </p:blipFill>
        <p:spPr>
          <a:xfrm>
            <a:off x="12204795" y="0"/>
            <a:ext cx="2425605" cy="808690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ttps://search-letsfade-com.herokuapp.com/proxy?url=https://healthjade.com/wp-content/uploads/2019/04/anterior-pituitary-hormones.jpg"/>
          <p:cNvPicPr>
            <a:picLocks noChangeAspect="1"/>
          </p:cNvPicPr>
          <p:nvPr/>
        </p:nvPicPr>
        <p:blipFill>
          <a:blip r:embed="rId3"/>
          <a:stretch>
            <a:fillRect/>
          </a:stretch>
        </p:blipFill>
        <p:spPr>
          <a:xfrm>
            <a:off x="7315200" y="1828800"/>
            <a:ext cx="6583680" cy="5120640"/>
          </a:xfrm>
          <a:prstGeom prst="rect">
            <a:avLst/>
          </a:prstGeom>
        </p:spPr>
      </p:pic>
      <p:sp>
        <p:nvSpPr>
          <p:cNvPr id="4" name="Text 0"/>
          <p:cNvSpPr/>
          <p:nvPr/>
        </p:nvSpPr>
        <p:spPr>
          <a:xfrm>
            <a:off x="731520" y="365760"/>
            <a:ext cx="13167360" cy="1316736"/>
          </a:xfrm>
          <a:prstGeom prst="rect">
            <a:avLst/>
          </a:prstGeom>
          <a:noFill/>
          <a:ln/>
        </p:spPr>
        <p:txBody>
          <a:bodyPr wrap="square" rtlCol="0" anchor="ctr"/>
          <a:lstStyle/>
          <a:p>
            <a:r>
              <a:rPr lang="en-US" sz="3840" b="1" dirty="0">
                <a:solidFill>
                  <a:srgbClr val="000000"/>
                </a:solidFill>
                <a:latin typeface="Optima" pitchFamily="34" charset="0"/>
                <a:ea typeface="Optima" pitchFamily="34" charset="-122"/>
                <a:cs typeface="Optima" pitchFamily="34" charset="-120"/>
              </a:rPr>
              <a:t>The Pituitary Gland</a:t>
            </a:r>
            <a:endParaRPr lang="en-US" sz="3840" dirty="0"/>
          </a:p>
        </p:txBody>
      </p:sp>
      <p:sp>
        <p:nvSpPr>
          <p:cNvPr id="5" name="Text 1"/>
          <p:cNvSpPr/>
          <p:nvPr/>
        </p:nvSpPr>
        <p:spPr>
          <a:xfrm>
            <a:off x="731520" y="1828800"/>
            <a:ext cx="6583680" cy="5120640"/>
          </a:xfrm>
          <a:prstGeom prst="rect">
            <a:avLst/>
          </a:prstGeom>
          <a:noFill/>
          <a:ln/>
        </p:spPr>
        <p:txBody>
          <a:bodyPr wrap="square" rtlCol="0" anchor="t"/>
          <a:lstStyle/>
          <a:p>
            <a:r>
              <a:rPr lang="en-US" sz="2560" dirty="0">
                <a:solidFill>
                  <a:srgbClr val="000000"/>
                </a:solidFill>
                <a:latin typeface="Optima" pitchFamily="34" charset="0"/>
                <a:ea typeface="Optima" pitchFamily="34" charset="-122"/>
                <a:cs typeface="Optima" pitchFamily="34" charset="-120"/>
              </a:rPr>
              <a:t>Often termed the "master gland," the pituitary controls other endocrine glands.</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It secretes hormones like growth hormone and adrenocorticotropic hormone (ACTH).</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The pituitary is divided into anterior and posterior sections, each with distinct functions.</a:t>
            </a:r>
            <a:endParaRPr lang="en-US" sz="256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DCC35-2033-F50E-E13E-7185CCD6DE2F}"/>
            </a:ext>
          </a:extLst>
        </p:cNvPr>
        <p:cNvGrpSpPr/>
        <p:nvPr/>
      </p:nvGrpSpPr>
      <p:grpSpPr>
        <a:xfrm>
          <a:off x="0" y="0"/>
          <a:ext cx="0" cy="0"/>
          <a:chOff x="0" y="0"/>
          <a:chExt cx="0" cy="0"/>
        </a:xfrm>
      </p:grpSpPr>
      <p:sp>
        <p:nvSpPr>
          <p:cNvPr id="4" name="Text 0">
            <a:extLst>
              <a:ext uri="{FF2B5EF4-FFF2-40B4-BE49-F238E27FC236}">
                <a16:creationId xmlns:a16="http://schemas.microsoft.com/office/drawing/2014/main" id="{E8DC7A0C-CED0-AF79-87E8-3E34E41C5565}"/>
              </a:ext>
            </a:extLst>
          </p:cNvPr>
          <p:cNvSpPr/>
          <p:nvPr/>
        </p:nvSpPr>
        <p:spPr>
          <a:xfrm>
            <a:off x="609243" y="1022508"/>
            <a:ext cx="7925514" cy="1087755"/>
          </a:xfrm>
          <a:prstGeom prst="rect">
            <a:avLst/>
          </a:prstGeom>
          <a:noFill/>
          <a:ln/>
        </p:spPr>
        <p:txBody>
          <a:bodyPr wrap="square" lIns="0" tIns="0" rIns="0" bIns="0" rtlCol="0" anchor="t"/>
          <a:lstStyle/>
          <a:p>
            <a:pPr marL="0" indent="0">
              <a:lnSpc>
                <a:spcPts val="4250"/>
              </a:lnSpc>
              <a:buNone/>
            </a:pPr>
            <a:r>
              <a:rPr lang="en-US" sz="3400" b="1" dirty="0">
                <a:solidFill>
                  <a:srgbClr val="282824"/>
                </a:solidFill>
                <a:latin typeface="Lato Bold" pitchFamily="34" charset="0"/>
                <a:ea typeface="Lato Bold" pitchFamily="34" charset="-122"/>
                <a:cs typeface="Lato Bold" pitchFamily="34" charset="-120"/>
              </a:rPr>
              <a:t>Conclusion </a:t>
            </a:r>
            <a:endParaRPr lang="en-US" sz="3400" dirty="0"/>
          </a:p>
        </p:txBody>
      </p:sp>
      <p:sp>
        <p:nvSpPr>
          <p:cNvPr id="25" name="Text 21">
            <a:extLst>
              <a:ext uri="{FF2B5EF4-FFF2-40B4-BE49-F238E27FC236}">
                <a16:creationId xmlns:a16="http://schemas.microsoft.com/office/drawing/2014/main" id="{320A36B6-621A-5CD8-FBB4-28BBF91CA23D}"/>
              </a:ext>
            </a:extLst>
          </p:cNvPr>
          <p:cNvSpPr/>
          <p:nvPr/>
        </p:nvSpPr>
        <p:spPr>
          <a:xfrm>
            <a:off x="440268" y="1947334"/>
            <a:ext cx="13089466" cy="5633138"/>
          </a:xfrm>
          <a:prstGeom prst="rect">
            <a:avLst/>
          </a:prstGeom>
          <a:noFill/>
          <a:ln/>
        </p:spPr>
        <p:txBody>
          <a:bodyPr wrap="square" lIns="0" tIns="0" rIns="0" bIns="0" rtlCol="0" anchor="t"/>
          <a:lstStyle/>
          <a:p>
            <a:pPr algn="just">
              <a:lnSpc>
                <a:spcPct val="150000"/>
              </a:lnSpc>
            </a:pPr>
            <a:r>
              <a:rPr lang="en-US" sz="2800" dirty="0"/>
              <a:t>Through this topic, we have explored the nervous system's structure, where neurons and glial cells form its foundation. The central and peripheral systems work together, with myelin, synapses, and plasticity enabling fast communication and adaptability. Understanding these elements helps us see how we sense, think, and move, opening doors to neuroscience and human biology.</a:t>
            </a:r>
          </a:p>
        </p:txBody>
      </p:sp>
      <p:pic>
        <p:nvPicPr>
          <p:cNvPr id="27" name="Picture 26">
            <a:extLst>
              <a:ext uri="{FF2B5EF4-FFF2-40B4-BE49-F238E27FC236}">
                <a16:creationId xmlns:a16="http://schemas.microsoft.com/office/drawing/2014/main" id="{922C0529-87BE-0E91-A02C-91C11A8E4DC9}"/>
              </a:ext>
            </a:extLst>
          </p:cNvPr>
          <p:cNvPicPr>
            <a:picLocks noChangeAspect="1"/>
          </p:cNvPicPr>
          <p:nvPr/>
        </p:nvPicPr>
        <p:blipFill>
          <a:blip r:embed="rId3"/>
          <a:stretch>
            <a:fillRect/>
          </a:stretch>
        </p:blipFill>
        <p:spPr>
          <a:xfrm>
            <a:off x="12734925" y="7580472"/>
            <a:ext cx="1895475" cy="581025"/>
          </a:xfrm>
          <a:prstGeom prst="rect">
            <a:avLst/>
          </a:prstGeom>
        </p:spPr>
      </p:pic>
    </p:spTree>
    <p:extLst>
      <p:ext uri="{BB962C8B-B14F-4D97-AF65-F5344CB8AC3E}">
        <p14:creationId xmlns:p14="http://schemas.microsoft.com/office/powerpoint/2010/main" val="3536486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31520" y="365760"/>
            <a:ext cx="13167360" cy="1316736"/>
          </a:xfrm>
          <a:prstGeom prst="rect">
            <a:avLst/>
          </a:prstGeom>
          <a:noFill/>
          <a:ln/>
        </p:spPr>
        <p:txBody>
          <a:bodyPr wrap="square" rtlCol="0" anchor="ctr"/>
          <a:lstStyle/>
          <a:p>
            <a:r>
              <a:rPr lang="en-US" sz="3840" b="1" dirty="0">
                <a:solidFill>
                  <a:srgbClr val="000000"/>
                </a:solidFill>
                <a:latin typeface="Optima" pitchFamily="34" charset="0"/>
                <a:ea typeface="Optima" pitchFamily="34" charset="-122"/>
                <a:cs typeface="Optima" pitchFamily="34" charset="-120"/>
              </a:rPr>
              <a:t>References</a:t>
            </a:r>
            <a:endParaRPr lang="en-US" sz="3840" dirty="0"/>
          </a:p>
        </p:txBody>
      </p:sp>
      <p:sp>
        <p:nvSpPr>
          <p:cNvPr id="3" name="Text 1"/>
          <p:cNvSpPr/>
          <p:nvPr/>
        </p:nvSpPr>
        <p:spPr>
          <a:xfrm>
            <a:off x="731519" y="1828800"/>
            <a:ext cx="10745973" cy="5120640"/>
          </a:xfrm>
          <a:prstGeom prst="rect">
            <a:avLst/>
          </a:prstGeom>
          <a:noFill/>
          <a:ln/>
        </p:spPr>
        <p:txBody>
          <a:bodyPr wrap="square" rtlCol="0" anchor="t"/>
          <a:lstStyle/>
          <a:p>
            <a:r>
              <a:rPr lang="en-US" sz="2560" dirty="0">
                <a:solidFill>
                  <a:srgbClr val="000000"/>
                </a:solidFill>
                <a:latin typeface="Optima" pitchFamily="34" charset="0"/>
                <a:ea typeface="Optima" pitchFamily="34" charset="-122"/>
                <a:cs typeface="Optima" pitchFamily="34" charset="-120"/>
              </a:rPr>
              <a:t>Endocrine Society. (2021). Hormone Health Network. Retrieved from https://www.hormone.org</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National Institute of Diabetes and Digestive and Kidney Diseases. (2020). Diabetes Overview. Retrieved from https://www.niddk.nih.gov</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Mayo Clinic. (2022). Endocrine System Disorders. Retrieved from https://www.mayoclinic.org</a:t>
            </a:r>
            <a:endParaRPr lang="en-US" sz="2560" dirty="0"/>
          </a:p>
        </p:txBody>
      </p:sp>
    </p:spTree>
    <p:extLst>
      <p:ext uri="{BB962C8B-B14F-4D97-AF65-F5344CB8AC3E}">
        <p14:creationId xmlns:p14="http://schemas.microsoft.com/office/powerpoint/2010/main" val="2187148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A3962-5998-4761-F0D9-FE42D7F8F182}"/>
            </a:ext>
          </a:extLst>
        </p:cNvPr>
        <p:cNvGrpSpPr/>
        <p:nvPr/>
      </p:nvGrpSpPr>
      <p:grpSpPr>
        <a:xfrm>
          <a:off x="0" y="0"/>
          <a:ext cx="0" cy="0"/>
          <a:chOff x="0" y="0"/>
          <a:chExt cx="0" cy="0"/>
        </a:xfrm>
      </p:grpSpPr>
      <p:sp>
        <p:nvSpPr>
          <p:cNvPr id="25" name="Text 21">
            <a:extLst>
              <a:ext uri="{FF2B5EF4-FFF2-40B4-BE49-F238E27FC236}">
                <a16:creationId xmlns:a16="http://schemas.microsoft.com/office/drawing/2014/main" id="{814A3560-0152-B2D7-72AA-E8F685A876CA}"/>
              </a:ext>
            </a:extLst>
          </p:cNvPr>
          <p:cNvSpPr/>
          <p:nvPr/>
        </p:nvSpPr>
        <p:spPr>
          <a:xfrm>
            <a:off x="440268" y="3302000"/>
            <a:ext cx="13089466" cy="4278472"/>
          </a:xfrm>
          <a:prstGeom prst="rect">
            <a:avLst/>
          </a:prstGeom>
          <a:noFill/>
          <a:ln/>
        </p:spPr>
        <p:txBody>
          <a:bodyPr wrap="square" lIns="0" tIns="0" rIns="0" bIns="0" rtlCol="0" anchor="t"/>
          <a:lstStyle/>
          <a:p>
            <a:pPr algn="ctr"/>
            <a:r>
              <a:rPr lang="en-US" sz="6600" b="1" dirty="0"/>
              <a:t>THANK YOU</a:t>
            </a:r>
          </a:p>
        </p:txBody>
      </p:sp>
      <p:pic>
        <p:nvPicPr>
          <p:cNvPr id="27" name="Picture 26">
            <a:extLst>
              <a:ext uri="{FF2B5EF4-FFF2-40B4-BE49-F238E27FC236}">
                <a16:creationId xmlns:a16="http://schemas.microsoft.com/office/drawing/2014/main" id="{CDE1B3DA-819E-6984-A052-CA7AD641CE84}"/>
              </a:ext>
            </a:extLst>
          </p:cNvPr>
          <p:cNvPicPr>
            <a:picLocks noChangeAspect="1"/>
          </p:cNvPicPr>
          <p:nvPr/>
        </p:nvPicPr>
        <p:blipFill>
          <a:blip r:embed="rId3"/>
          <a:stretch>
            <a:fillRect/>
          </a:stretch>
        </p:blipFill>
        <p:spPr>
          <a:xfrm>
            <a:off x="12734925" y="7580472"/>
            <a:ext cx="1895475" cy="581025"/>
          </a:xfrm>
          <a:prstGeom prst="rect">
            <a:avLst/>
          </a:prstGeom>
        </p:spPr>
      </p:pic>
    </p:spTree>
    <p:extLst>
      <p:ext uri="{BB962C8B-B14F-4D97-AF65-F5344CB8AC3E}">
        <p14:creationId xmlns:p14="http://schemas.microsoft.com/office/powerpoint/2010/main" val="1307596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ttps://search-letsfade-com.herokuapp.com/proxy?url=https://sp-uploads.s3.amazonaws.com/uploads/services/1942935/20210709171344_60e883c8e3214_thyroid_hormones_and_its_metabolismpage1.png"/>
          <p:cNvPicPr>
            <a:picLocks noChangeAspect="1"/>
          </p:cNvPicPr>
          <p:nvPr/>
        </p:nvPicPr>
        <p:blipFill>
          <a:blip r:embed="rId3"/>
          <a:stretch>
            <a:fillRect/>
          </a:stretch>
        </p:blipFill>
        <p:spPr>
          <a:xfrm>
            <a:off x="7315200" y="1828800"/>
            <a:ext cx="6583680" cy="5120640"/>
          </a:xfrm>
          <a:prstGeom prst="rect">
            <a:avLst/>
          </a:prstGeom>
        </p:spPr>
      </p:pic>
      <p:sp>
        <p:nvSpPr>
          <p:cNvPr id="4" name="Text 0"/>
          <p:cNvSpPr/>
          <p:nvPr/>
        </p:nvSpPr>
        <p:spPr>
          <a:xfrm>
            <a:off x="731520" y="365760"/>
            <a:ext cx="13167360" cy="1316736"/>
          </a:xfrm>
          <a:prstGeom prst="rect">
            <a:avLst/>
          </a:prstGeom>
          <a:noFill/>
          <a:ln/>
        </p:spPr>
        <p:txBody>
          <a:bodyPr wrap="square" rtlCol="0" anchor="ctr"/>
          <a:lstStyle/>
          <a:p>
            <a:r>
              <a:rPr lang="en-US" sz="3840" b="1" dirty="0">
                <a:solidFill>
                  <a:srgbClr val="000000"/>
                </a:solidFill>
                <a:latin typeface="Optima" pitchFamily="34" charset="0"/>
                <a:ea typeface="Optima" pitchFamily="34" charset="-122"/>
                <a:cs typeface="Optima" pitchFamily="34" charset="-120"/>
              </a:rPr>
              <a:t>The Thyroid Gland</a:t>
            </a:r>
            <a:endParaRPr lang="en-US" sz="3840" dirty="0"/>
          </a:p>
        </p:txBody>
      </p:sp>
      <p:sp>
        <p:nvSpPr>
          <p:cNvPr id="5" name="Text 1"/>
          <p:cNvSpPr/>
          <p:nvPr/>
        </p:nvSpPr>
        <p:spPr>
          <a:xfrm>
            <a:off x="731520" y="1828800"/>
            <a:ext cx="6583680" cy="5120640"/>
          </a:xfrm>
          <a:prstGeom prst="rect">
            <a:avLst/>
          </a:prstGeom>
          <a:noFill/>
          <a:ln/>
        </p:spPr>
        <p:txBody>
          <a:bodyPr wrap="square" rtlCol="0" anchor="t"/>
          <a:lstStyle/>
          <a:p>
            <a:r>
              <a:rPr lang="en-US" sz="2560" dirty="0">
                <a:solidFill>
                  <a:srgbClr val="000000"/>
                </a:solidFill>
                <a:latin typeface="Optima" pitchFamily="34" charset="0"/>
                <a:ea typeface="Optima" pitchFamily="34" charset="-122"/>
                <a:cs typeface="Optima" pitchFamily="34" charset="-120"/>
              </a:rPr>
              <a:t>The thyroid gland regulates metabolism through hormones like thyroxine (T4) and triiodothyronine (T3).</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It plays a critical role in growth, development, and temperature regulation.</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Thyroid disorders such as hypothyroidism and hyperthyroidism can significantly impact health.</a:t>
            </a:r>
            <a:endParaRPr lang="en-US" sz="256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ttps://search-letsfade-com.herokuapp.com/proxy?url=https://i.pinimg.com/736x/96/47/7f/96477f3dc541464a5abebeaa4c2a25ed.jpg"/>
          <p:cNvPicPr>
            <a:picLocks noChangeAspect="1"/>
          </p:cNvPicPr>
          <p:nvPr/>
        </p:nvPicPr>
        <p:blipFill>
          <a:blip r:embed="rId3"/>
          <a:stretch>
            <a:fillRect/>
          </a:stretch>
        </p:blipFill>
        <p:spPr>
          <a:xfrm>
            <a:off x="7315200" y="1828800"/>
            <a:ext cx="6583680" cy="5120640"/>
          </a:xfrm>
          <a:prstGeom prst="rect">
            <a:avLst/>
          </a:prstGeom>
        </p:spPr>
      </p:pic>
      <p:sp>
        <p:nvSpPr>
          <p:cNvPr id="4" name="Text 0"/>
          <p:cNvSpPr/>
          <p:nvPr/>
        </p:nvSpPr>
        <p:spPr>
          <a:xfrm>
            <a:off x="731520" y="365760"/>
            <a:ext cx="13167360" cy="1316736"/>
          </a:xfrm>
          <a:prstGeom prst="rect">
            <a:avLst/>
          </a:prstGeom>
          <a:noFill/>
          <a:ln/>
        </p:spPr>
        <p:txBody>
          <a:bodyPr wrap="square" rtlCol="0" anchor="ctr"/>
          <a:lstStyle/>
          <a:p>
            <a:r>
              <a:rPr lang="en-US" sz="3840" b="1" dirty="0">
                <a:solidFill>
                  <a:srgbClr val="000000"/>
                </a:solidFill>
                <a:latin typeface="Optima" pitchFamily="34" charset="0"/>
                <a:ea typeface="Optima" pitchFamily="34" charset="-122"/>
                <a:cs typeface="Optima" pitchFamily="34" charset="-120"/>
              </a:rPr>
              <a:t>The Adrenal Glands</a:t>
            </a:r>
            <a:endParaRPr lang="en-US" sz="3840" dirty="0"/>
          </a:p>
        </p:txBody>
      </p:sp>
      <p:sp>
        <p:nvSpPr>
          <p:cNvPr id="5" name="Text 1"/>
          <p:cNvSpPr/>
          <p:nvPr/>
        </p:nvSpPr>
        <p:spPr>
          <a:xfrm>
            <a:off x="731520" y="1828800"/>
            <a:ext cx="6583680" cy="5120640"/>
          </a:xfrm>
          <a:prstGeom prst="rect">
            <a:avLst/>
          </a:prstGeom>
          <a:noFill/>
          <a:ln/>
        </p:spPr>
        <p:txBody>
          <a:bodyPr wrap="square" rtlCol="0" anchor="t"/>
          <a:lstStyle/>
          <a:p>
            <a:r>
              <a:rPr lang="en-US" sz="2560" dirty="0">
                <a:solidFill>
                  <a:srgbClr val="000000"/>
                </a:solidFill>
                <a:latin typeface="Optima" pitchFamily="34" charset="0"/>
                <a:ea typeface="Optima" pitchFamily="34" charset="-122"/>
                <a:cs typeface="Optima" pitchFamily="34" charset="-120"/>
              </a:rPr>
              <a:t>The adrenal glands produce hormones such as cortisol, adrenaline, and aldosterone.</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These hormones help the body respond to stress and manage metabolism and blood pressure.</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The adrenal cortex and medulla are two distinct regions that produce different hormones.</a:t>
            </a:r>
            <a:endParaRPr lang="en-US" sz="256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ttps://search-letsfade-com.herokuapp.com/proxy?url=https://s3-us-west-2.amazonaws.com/courses-images-archive-read-only/wp-content/uploads/sites/403/2015/04/21031221/1820_The_Pancreas.jpg"/>
          <p:cNvPicPr>
            <a:picLocks noChangeAspect="1"/>
          </p:cNvPicPr>
          <p:nvPr/>
        </p:nvPicPr>
        <p:blipFill>
          <a:blip r:embed="rId3"/>
          <a:stretch>
            <a:fillRect/>
          </a:stretch>
        </p:blipFill>
        <p:spPr>
          <a:xfrm>
            <a:off x="7315200" y="1828800"/>
            <a:ext cx="6583680" cy="5120640"/>
          </a:xfrm>
          <a:prstGeom prst="rect">
            <a:avLst/>
          </a:prstGeom>
        </p:spPr>
      </p:pic>
      <p:sp>
        <p:nvSpPr>
          <p:cNvPr id="4" name="Text 0"/>
          <p:cNvSpPr/>
          <p:nvPr/>
        </p:nvSpPr>
        <p:spPr>
          <a:xfrm>
            <a:off x="731520" y="365760"/>
            <a:ext cx="13167360" cy="1316736"/>
          </a:xfrm>
          <a:prstGeom prst="rect">
            <a:avLst/>
          </a:prstGeom>
          <a:noFill/>
          <a:ln/>
        </p:spPr>
        <p:txBody>
          <a:bodyPr wrap="square" rtlCol="0" anchor="ctr"/>
          <a:lstStyle/>
          <a:p>
            <a:r>
              <a:rPr lang="en-US" sz="3840" b="1" dirty="0">
                <a:solidFill>
                  <a:srgbClr val="000000"/>
                </a:solidFill>
                <a:latin typeface="Optima" pitchFamily="34" charset="0"/>
                <a:ea typeface="Optima" pitchFamily="34" charset="-122"/>
                <a:cs typeface="Optima" pitchFamily="34" charset="-120"/>
              </a:rPr>
              <a:t>The Pancreas</a:t>
            </a:r>
            <a:endParaRPr lang="en-US" sz="3840" dirty="0"/>
          </a:p>
        </p:txBody>
      </p:sp>
      <p:sp>
        <p:nvSpPr>
          <p:cNvPr id="5" name="Text 1"/>
          <p:cNvSpPr/>
          <p:nvPr/>
        </p:nvSpPr>
        <p:spPr>
          <a:xfrm>
            <a:off x="731520" y="1828800"/>
            <a:ext cx="6583680" cy="5120640"/>
          </a:xfrm>
          <a:prstGeom prst="rect">
            <a:avLst/>
          </a:prstGeom>
          <a:noFill/>
          <a:ln/>
        </p:spPr>
        <p:txBody>
          <a:bodyPr wrap="square" rtlCol="0" anchor="t"/>
          <a:lstStyle/>
          <a:p>
            <a:r>
              <a:rPr lang="en-US" sz="2560" dirty="0">
                <a:solidFill>
                  <a:srgbClr val="000000"/>
                </a:solidFill>
                <a:latin typeface="Optima" pitchFamily="34" charset="0"/>
                <a:ea typeface="Optima" pitchFamily="34" charset="-122"/>
                <a:cs typeface="Optima" pitchFamily="34" charset="-120"/>
              </a:rPr>
              <a:t>The pancreas functions as both an endocrine and exocrine gland.</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It secretes insulin and glucagon, which regulate blood sugar levels.</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Dysfunction in insulin production can lead to diabetes mellitus, a significant health concern.</a:t>
            </a:r>
            <a:endParaRPr lang="en-US" sz="256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ttps://search-letsfade-com.herokuapp.com/proxy?url=http://image.slidesharecdn.com/gonadalfunctione3-140418130007-phpapp01/95/gonadal-function-3-638.jpg?cb=1397826167"/>
          <p:cNvPicPr>
            <a:picLocks noChangeAspect="1"/>
          </p:cNvPicPr>
          <p:nvPr/>
        </p:nvPicPr>
        <p:blipFill>
          <a:blip r:embed="rId3"/>
          <a:stretch>
            <a:fillRect/>
          </a:stretch>
        </p:blipFill>
        <p:spPr>
          <a:xfrm>
            <a:off x="7315200" y="1828800"/>
            <a:ext cx="6583680" cy="5120640"/>
          </a:xfrm>
          <a:prstGeom prst="rect">
            <a:avLst/>
          </a:prstGeom>
        </p:spPr>
      </p:pic>
      <p:sp>
        <p:nvSpPr>
          <p:cNvPr id="4" name="Text 0"/>
          <p:cNvSpPr/>
          <p:nvPr/>
        </p:nvSpPr>
        <p:spPr>
          <a:xfrm>
            <a:off x="731520" y="365760"/>
            <a:ext cx="13167360" cy="1316736"/>
          </a:xfrm>
          <a:prstGeom prst="rect">
            <a:avLst/>
          </a:prstGeom>
          <a:noFill/>
          <a:ln/>
        </p:spPr>
        <p:txBody>
          <a:bodyPr wrap="square" rtlCol="0" anchor="ctr"/>
          <a:lstStyle/>
          <a:p>
            <a:r>
              <a:rPr lang="en-US" sz="3840" b="1" dirty="0">
                <a:solidFill>
                  <a:srgbClr val="000000"/>
                </a:solidFill>
                <a:latin typeface="Optima" pitchFamily="34" charset="0"/>
                <a:ea typeface="Optima" pitchFamily="34" charset="-122"/>
                <a:cs typeface="Optima" pitchFamily="34" charset="-120"/>
              </a:rPr>
              <a:t>The Gonads</a:t>
            </a:r>
            <a:endParaRPr lang="en-US" sz="3840" dirty="0"/>
          </a:p>
        </p:txBody>
      </p:sp>
      <p:sp>
        <p:nvSpPr>
          <p:cNvPr id="5" name="Text 1"/>
          <p:cNvSpPr/>
          <p:nvPr/>
        </p:nvSpPr>
        <p:spPr>
          <a:xfrm>
            <a:off x="731520" y="1828800"/>
            <a:ext cx="6583680" cy="5120640"/>
          </a:xfrm>
          <a:prstGeom prst="rect">
            <a:avLst/>
          </a:prstGeom>
          <a:noFill/>
          <a:ln/>
        </p:spPr>
        <p:txBody>
          <a:bodyPr wrap="square" rtlCol="0" anchor="t"/>
          <a:lstStyle/>
          <a:p>
            <a:r>
              <a:rPr lang="en-US" sz="2560" dirty="0">
                <a:solidFill>
                  <a:srgbClr val="000000"/>
                </a:solidFill>
                <a:latin typeface="Optima" pitchFamily="34" charset="0"/>
                <a:ea typeface="Optima" pitchFamily="34" charset="-122"/>
                <a:cs typeface="Optima" pitchFamily="34" charset="-120"/>
              </a:rPr>
              <a:t>The gonads include the testes in males and ovaries in females.</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They produce sex hormones such as testosterone, estrogen, and progesterone.</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These hormones are vital for sexual development, reproduction, and secondary sexual characteristics.</a:t>
            </a:r>
            <a:endParaRPr lang="en-US" sz="256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ttps://search-letsfade-com.herokuapp.com/proxy?url=https://image.slidesharecdn.com/3-180524061011/85/chemical-messengers-biochemistry-of-hormones-their-feedback-mechanism-18-638.jpg?cb=1666132642"/>
          <p:cNvPicPr>
            <a:picLocks noChangeAspect="1"/>
          </p:cNvPicPr>
          <p:nvPr/>
        </p:nvPicPr>
        <p:blipFill>
          <a:blip r:embed="rId3"/>
          <a:stretch>
            <a:fillRect/>
          </a:stretch>
        </p:blipFill>
        <p:spPr>
          <a:xfrm>
            <a:off x="7315200" y="1828800"/>
            <a:ext cx="6583680" cy="5120640"/>
          </a:xfrm>
          <a:prstGeom prst="rect">
            <a:avLst/>
          </a:prstGeom>
        </p:spPr>
      </p:pic>
      <p:sp>
        <p:nvSpPr>
          <p:cNvPr id="4" name="Text 0"/>
          <p:cNvSpPr/>
          <p:nvPr/>
        </p:nvSpPr>
        <p:spPr>
          <a:xfrm>
            <a:off x="731520" y="365760"/>
            <a:ext cx="13167360" cy="1316736"/>
          </a:xfrm>
          <a:prstGeom prst="rect">
            <a:avLst/>
          </a:prstGeom>
          <a:noFill/>
          <a:ln/>
        </p:spPr>
        <p:txBody>
          <a:bodyPr wrap="square" rtlCol="0" anchor="ctr"/>
          <a:lstStyle/>
          <a:p>
            <a:r>
              <a:rPr lang="en-US" sz="3840" b="1" dirty="0">
                <a:solidFill>
                  <a:srgbClr val="000000"/>
                </a:solidFill>
                <a:latin typeface="Optima" pitchFamily="34" charset="0"/>
                <a:ea typeface="Optima" pitchFamily="34" charset="-122"/>
                <a:cs typeface="Optima" pitchFamily="34" charset="-120"/>
              </a:rPr>
              <a:t>Hormones and Their Functions</a:t>
            </a:r>
            <a:endParaRPr lang="en-US" sz="3840" dirty="0"/>
          </a:p>
        </p:txBody>
      </p:sp>
      <p:sp>
        <p:nvSpPr>
          <p:cNvPr id="5" name="Text 1"/>
          <p:cNvSpPr/>
          <p:nvPr/>
        </p:nvSpPr>
        <p:spPr>
          <a:xfrm>
            <a:off x="731520" y="1828800"/>
            <a:ext cx="6583680" cy="5120640"/>
          </a:xfrm>
          <a:prstGeom prst="rect">
            <a:avLst/>
          </a:prstGeom>
          <a:noFill/>
          <a:ln/>
        </p:spPr>
        <p:txBody>
          <a:bodyPr wrap="square" rtlCol="0" anchor="t"/>
          <a:lstStyle/>
          <a:p>
            <a:r>
              <a:rPr lang="en-US" sz="2560" dirty="0">
                <a:solidFill>
                  <a:srgbClr val="000000"/>
                </a:solidFill>
                <a:latin typeface="Optima" pitchFamily="34" charset="0"/>
                <a:ea typeface="Optima" pitchFamily="34" charset="-122"/>
                <a:cs typeface="Optima" pitchFamily="34" charset="-120"/>
              </a:rPr>
              <a:t>Hormones act as chemical messengers that influence various physiological processes.</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They can affect growth, metabolism, immune response, and mood regulation.</a:t>
            </a:r>
            <a:endParaRPr lang="en-US" sz="2560" dirty="0"/>
          </a:p>
          <a:p>
            <a:endParaRPr lang="en-US" sz="2560" dirty="0"/>
          </a:p>
          <a:p>
            <a:r>
              <a:rPr lang="en-US" sz="2560" dirty="0">
                <a:solidFill>
                  <a:srgbClr val="000000"/>
                </a:solidFill>
                <a:latin typeface="Optima" pitchFamily="34" charset="0"/>
                <a:ea typeface="Optima" pitchFamily="34" charset="-122"/>
                <a:cs typeface="Optima" pitchFamily="34" charset="-120"/>
              </a:rPr>
              <a:t>The effects of hormones can be immediate or long-term, depending on their function.</a:t>
            </a:r>
            <a:endParaRPr lang="en-US" sz="256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1221</TotalTime>
  <Words>2689</Words>
  <Application>Microsoft Office PowerPoint</Application>
  <PresentationFormat>Произвольный</PresentationFormat>
  <Paragraphs>327</Paragraphs>
  <Slides>42</Slides>
  <Notes>42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42</vt:i4>
      </vt:variant>
    </vt:vector>
  </HeadingPairs>
  <TitlesOfParts>
    <vt:vector size="47" baseType="lpstr">
      <vt:lpstr>Arial</vt:lpstr>
      <vt:lpstr>Lato Bold</vt:lpstr>
      <vt:lpstr>Lato</vt:lpstr>
      <vt:lpstr>Optima</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Запарина Елена</cp:lastModifiedBy>
  <cp:revision>6</cp:revision>
  <dcterms:created xsi:type="dcterms:W3CDTF">2025-02-24T18:42:20Z</dcterms:created>
  <dcterms:modified xsi:type="dcterms:W3CDTF">2025-02-26T14:10:40Z</dcterms:modified>
</cp:coreProperties>
</file>